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60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12845"/>
                </a:solidFill>
                <a:latin typeface="Arial MT"/>
                <a:cs typeface="Arial MT"/>
              </a:defRPr>
            </a:lvl1pPr>
          </a:lstStyle>
          <a:p>
            <a:pPr marL="12700" marR="5080">
              <a:lnSpc>
                <a:spcPts val="1130"/>
              </a:lnSpc>
              <a:spcBef>
                <a:spcPts val="10"/>
              </a:spcBef>
            </a:pPr>
            <a:r>
              <a:rPr spc="-10" dirty="0"/>
              <a:t>STARS-</a:t>
            </a:r>
            <a:r>
              <a:rPr dirty="0"/>
              <a:t>FIR</a:t>
            </a:r>
            <a:r>
              <a:rPr spc="-20" dirty="0"/>
              <a:t> </a:t>
            </a:r>
            <a:r>
              <a:rPr dirty="0"/>
              <a:t>:</a:t>
            </a:r>
            <a:r>
              <a:rPr spc="-5" dirty="0"/>
              <a:t> </a:t>
            </a:r>
            <a:r>
              <a:rPr dirty="0"/>
              <a:t>un</a:t>
            </a:r>
            <a:r>
              <a:rPr spc="-15" dirty="0"/>
              <a:t> </a:t>
            </a:r>
            <a:r>
              <a:rPr dirty="0"/>
              <a:t>guide</a:t>
            </a:r>
            <a:r>
              <a:rPr spc="-5" dirty="0"/>
              <a:t> </a:t>
            </a:r>
            <a:r>
              <a:rPr dirty="0"/>
              <a:t>pour</a:t>
            </a:r>
            <a:r>
              <a:rPr spc="-5" dirty="0"/>
              <a:t> </a:t>
            </a:r>
            <a:r>
              <a:rPr dirty="0"/>
              <a:t>la</a:t>
            </a:r>
            <a:r>
              <a:rPr spc="-15" dirty="0"/>
              <a:t> </a:t>
            </a:r>
            <a:r>
              <a:rPr dirty="0"/>
              <a:t>qualité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mon</a:t>
            </a:r>
            <a:r>
              <a:rPr spc="-5" dirty="0"/>
              <a:t> </a:t>
            </a:r>
            <a:r>
              <a:rPr dirty="0"/>
              <a:t>projet</a:t>
            </a:r>
            <a:r>
              <a:rPr spc="-15" dirty="0"/>
              <a:t> </a:t>
            </a:r>
            <a:r>
              <a:rPr spc="-50" dirty="0"/>
              <a:t>·</a:t>
            </a:r>
            <a:r>
              <a:rPr dirty="0"/>
              <a:t> Edition</a:t>
            </a:r>
            <a:r>
              <a:rPr spc="-30" dirty="0"/>
              <a:t> </a:t>
            </a:r>
            <a:r>
              <a:rPr dirty="0"/>
              <a:t>Education</a:t>
            </a:r>
            <a:r>
              <a:rPr spc="-35" dirty="0"/>
              <a:t> </a:t>
            </a:r>
            <a:r>
              <a:rPr dirty="0"/>
              <a:t>nationale</a:t>
            </a:r>
            <a:r>
              <a:rPr spc="-30" dirty="0"/>
              <a:t> </a:t>
            </a:r>
            <a:r>
              <a:rPr dirty="0"/>
              <a:t>·</a:t>
            </a:r>
            <a:r>
              <a:rPr spc="10" dirty="0"/>
              <a:t> </a:t>
            </a:r>
            <a:r>
              <a:rPr dirty="0"/>
              <a:t>Promotion</a:t>
            </a:r>
            <a:r>
              <a:rPr spc="-25" dirty="0"/>
              <a:t> </a:t>
            </a:r>
            <a:r>
              <a:rPr dirty="0"/>
              <a:t>Grand</a:t>
            </a:r>
            <a:r>
              <a:rPr spc="-30" dirty="0"/>
              <a:t> </a:t>
            </a:r>
            <a:r>
              <a:rPr spc="-25" dirty="0"/>
              <a:t>Est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12845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12845"/>
                </a:solidFill>
                <a:latin typeface="Arial MT"/>
                <a:cs typeface="Arial MT"/>
              </a:defRPr>
            </a:lvl1pPr>
          </a:lstStyle>
          <a:p>
            <a:pPr marL="12700" marR="5080">
              <a:lnSpc>
                <a:spcPts val="1130"/>
              </a:lnSpc>
              <a:spcBef>
                <a:spcPts val="10"/>
              </a:spcBef>
            </a:pPr>
            <a:r>
              <a:rPr spc="-10" dirty="0"/>
              <a:t>STARS-</a:t>
            </a:r>
            <a:r>
              <a:rPr dirty="0"/>
              <a:t>FIR</a:t>
            </a:r>
            <a:r>
              <a:rPr spc="-20" dirty="0"/>
              <a:t> </a:t>
            </a:r>
            <a:r>
              <a:rPr dirty="0"/>
              <a:t>:</a:t>
            </a:r>
            <a:r>
              <a:rPr spc="-5" dirty="0"/>
              <a:t> </a:t>
            </a:r>
            <a:r>
              <a:rPr dirty="0"/>
              <a:t>un</a:t>
            </a:r>
            <a:r>
              <a:rPr spc="-15" dirty="0"/>
              <a:t> </a:t>
            </a:r>
            <a:r>
              <a:rPr dirty="0"/>
              <a:t>guide</a:t>
            </a:r>
            <a:r>
              <a:rPr spc="-5" dirty="0"/>
              <a:t> </a:t>
            </a:r>
            <a:r>
              <a:rPr dirty="0"/>
              <a:t>pour</a:t>
            </a:r>
            <a:r>
              <a:rPr spc="-5" dirty="0"/>
              <a:t> </a:t>
            </a:r>
            <a:r>
              <a:rPr dirty="0"/>
              <a:t>la</a:t>
            </a:r>
            <a:r>
              <a:rPr spc="-15" dirty="0"/>
              <a:t> </a:t>
            </a:r>
            <a:r>
              <a:rPr dirty="0"/>
              <a:t>qualité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mon</a:t>
            </a:r>
            <a:r>
              <a:rPr spc="-5" dirty="0"/>
              <a:t> </a:t>
            </a:r>
            <a:r>
              <a:rPr dirty="0"/>
              <a:t>projet</a:t>
            </a:r>
            <a:r>
              <a:rPr spc="-15" dirty="0"/>
              <a:t> </a:t>
            </a:r>
            <a:r>
              <a:rPr spc="-50" dirty="0"/>
              <a:t>·</a:t>
            </a:r>
            <a:r>
              <a:rPr dirty="0"/>
              <a:t> Edition</a:t>
            </a:r>
            <a:r>
              <a:rPr spc="-30" dirty="0"/>
              <a:t> </a:t>
            </a:r>
            <a:r>
              <a:rPr dirty="0"/>
              <a:t>Education</a:t>
            </a:r>
            <a:r>
              <a:rPr spc="-35" dirty="0"/>
              <a:t> </a:t>
            </a:r>
            <a:r>
              <a:rPr dirty="0"/>
              <a:t>nationale</a:t>
            </a:r>
            <a:r>
              <a:rPr spc="-30" dirty="0"/>
              <a:t> </a:t>
            </a:r>
            <a:r>
              <a:rPr dirty="0"/>
              <a:t>·</a:t>
            </a:r>
            <a:r>
              <a:rPr spc="10" dirty="0"/>
              <a:t> </a:t>
            </a:r>
            <a:r>
              <a:rPr dirty="0"/>
              <a:t>Promotion</a:t>
            </a:r>
            <a:r>
              <a:rPr spc="-25" dirty="0"/>
              <a:t> </a:t>
            </a:r>
            <a:r>
              <a:rPr dirty="0"/>
              <a:t>Grand</a:t>
            </a:r>
            <a:r>
              <a:rPr spc="-30" dirty="0"/>
              <a:t> </a:t>
            </a:r>
            <a:r>
              <a:rPr spc="-25" dirty="0"/>
              <a:t>Est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12845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12845"/>
                </a:solidFill>
                <a:latin typeface="Arial MT"/>
                <a:cs typeface="Arial MT"/>
              </a:defRPr>
            </a:lvl1pPr>
          </a:lstStyle>
          <a:p>
            <a:pPr marL="12700" marR="5080">
              <a:lnSpc>
                <a:spcPts val="1130"/>
              </a:lnSpc>
              <a:spcBef>
                <a:spcPts val="10"/>
              </a:spcBef>
            </a:pPr>
            <a:r>
              <a:rPr spc="-10" dirty="0"/>
              <a:t>STARS-</a:t>
            </a:r>
            <a:r>
              <a:rPr dirty="0"/>
              <a:t>FIR</a:t>
            </a:r>
            <a:r>
              <a:rPr spc="-20" dirty="0"/>
              <a:t> </a:t>
            </a:r>
            <a:r>
              <a:rPr dirty="0"/>
              <a:t>:</a:t>
            </a:r>
            <a:r>
              <a:rPr spc="-5" dirty="0"/>
              <a:t> </a:t>
            </a:r>
            <a:r>
              <a:rPr dirty="0"/>
              <a:t>un</a:t>
            </a:r>
            <a:r>
              <a:rPr spc="-15" dirty="0"/>
              <a:t> </a:t>
            </a:r>
            <a:r>
              <a:rPr dirty="0"/>
              <a:t>guide</a:t>
            </a:r>
            <a:r>
              <a:rPr spc="-5" dirty="0"/>
              <a:t> </a:t>
            </a:r>
            <a:r>
              <a:rPr dirty="0"/>
              <a:t>pour</a:t>
            </a:r>
            <a:r>
              <a:rPr spc="-5" dirty="0"/>
              <a:t> </a:t>
            </a:r>
            <a:r>
              <a:rPr dirty="0"/>
              <a:t>la</a:t>
            </a:r>
            <a:r>
              <a:rPr spc="-15" dirty="0"/>
              <a:t> </a:t>
            </a:r>
            <a:r>
              <a:rPr dirty="0"/>
              <a:t>qualité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mon</a:t>
            </a:r>
            <a:r>
              <a:rPr spc="-5" dirty="0"/>
              <a:t> </a:t>
            </a:r>
            <a:r>
              <a:rPr dirty="0"/>
              <a:t>projet</a:t>
            </a:r>
            <a:r>
              <a:rPr spc="-15" dirty="0"/>
              <a:t> </a:t>
            </a:r>
            <a:r>
              <a:rPr spc="-50" dirty="0"/>
              <a:t>·</a:t>
            </a:r>
            <a:r>
              <a:rPr dirty="0"/>
              <a:t> Edition</a:t>
            </a:r>
            <a:r>
              <a:rPr spc="-30" dirty="0"/>
              <a:t> </a:t>
            </a:r>
            <a:r>
              <a:rPr dirty="0"/>
              <a:t>Education</a:t>
            </a:r>
            <a:r>
              <a:rPr spc="-35" dirty="0"/>
              <a:t> </a:t>
            </a:r>
            <a:r>
              <a:rPr dirty="0"/>
              <a:t>nationale</a:t>
            </a:r>
            <a:r>
              <a:rPr spc="-30" dirty="0"/>
              <a:t> </a:t>
            </a:r>
            <a:r>
              <a:rPr dirty="0"/>
              <a:t>·</a:t>
            </a:r>
            <a:r>
              <a:rPr spc="10" dirty="0"/>
              <a:t> </a:t>
            </a:r>
            <a:r>
              <a:rPr dirty="0"/>
              <a:t>Promotion</a:t>
            </a:r>
            <a:r>
              <a:rPr spc="-25" dirty="0"/>
              <a:t> </a:t>
            </a:r>
            <a:r>
              <a:rPr dirty="0"/>
              <a:t>Grand</a:t>
            </a:r>
            <a:r>
              <a:rPr spc="-30" dirty="0"/>
              <a:t> </a:t>
            </a:r>
            <a:r>
              <a:rPr spc="-25" dirty="0"/>
              <a:t>Est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12845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12845"/>
                </a:solidFill>
                <a:latin typeface="Arial MT"/>
                <a:cs typeface="Arial MT"/>
              </a:defRPr>
            </a:lvl1pPr>
          </a:lstStyle>
          <a:p>
            <a:pPr marL="12700" marR="5080">
              <a:lnSpc>
                <a:spcPts val="1130"/>
              </a:lnSpc>
              <a:spcBef>
                <a:spcPts val="10"/>
              </a:spcBef>
            </a:pPr>
            <a:r>
              <a:rPr spc="-10" dirty="0"/>
              <a:t>STARS-</a:t>
            </a:r>
            <a:r>
              <a:rPr dirty="0"/>
              <a:t>FIR</a:t>
            </a:r>
            <a:r>
              <a:rPr spc="-20" dirty="0"/>
              <a:t> </a:t>
            </a:r>
            <a:r>
              <a:rPr dirty="0"/>
              <a:t>:</a:t>
            </a:r>
            <a:r>
              <a:rPr spc="-5" dirty="0"/>
              <a:t> </a:t>
            </a:r>
            <a:r>
              <a:rPr dirty="0"/>
              <a:t>un</a:t>
            </a:r>
            <a:r>
              <a:rPr spc="-15" dirty="0"/>
              <a:t> </a:t>
            </a:r>
            <a:r>
              <a:rPr dirty="0"/>
              <a:t>guide</a:t>
            </a:r>
            <a:r>
              <a:rPr spc="-5" dirty="0"/>
              <a:t> </a:t>
            </a:r>
            <a:r>
              <a:rPr dirty="0"/>
              <a:t>pour</a:t>
            </a:r>
            <a:r>
              <a:rPr spc="-5" dirty="0"/>
              <a:t> </a:t>
            </a:r>
            <a:r>
              <a:rPr dirty="0"/>
              <a:t>la</a:t>
            </a:r>
            <a:r>
              <a:rPr spc="-15" dirty="0"/>
              <a:t> </a:t>
            </a:r>
            <a:r>
              <a:rPr dirty="0"/>
              <a:t>qualité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mon</a:t>
            </a:r>
            <a:r>
              <a:rPr spc="-5" dirty="0"/>
              <a:t> </a:t>
            </a:r>
            <a:r>
              <a:rPr dirty="0"/>
              <a:t>projet</a:t>
            </a:r>
            <a:r>
              <a:rPr spc="-15" dirty="0"/>
              <a:t> </a:t>
            </a:r>
            <a:r>
              <a:rPr spc="-50" dirty="0"/>
              <a:t>·</a:t>
            </a:r>
            <a:r>
              <a:rPr dirty="0"/>
              <a:t> Edition</a:t>
            </a:r>
            <a:r>
              <a:rPr spc="-30" dirty="0"/>
              <a:t> </a:t>
            </a:r>
            <a:r>
              <a:rPr dirty="0"/>
              <a:t>Education</a:t>
            </a:r>
            <a:r>
              <a:rPr spc="-35" dirty="0"/>
              <a:t> </a:t>
            </a:r>
            <a:r>
              <a:rPr dirty="0"/>
              <a:t>nationale</a:t>
            </a:r>
            <a:r>
              <a:rPr spc="-30" dirty="0"/>
              <a:t> </a:t>
            </a:r>
            <a:r>
              <a:rPr dirty="0"/>
              <a:t>·</a:t>
            </a:r>
            <a:r>
              <a:rPr spc="10" dirty="0"/>
              <a:t> </a:t>
            </a:r>
            <a:r>
              <a:rPr dirty="0"/>
              <a:t>Promotion</a:t>
            </a:r>
            <a:r>
              <a:rPr spc="-25" dirty="0"/>
              <a:t> </a:t>
            </a:r>
            <a:r>
              <a:rPr dirty="0"/>
              <a:t>Grand</a:t>
            </a:r>
            <a:r>
              <a:rPr spc="-30" dirty="0"/>
              <a:t> </a:t>
            </a:r>
            <a:r>
              <a:rPr spc="-25" dirty="0"/>
              <a:t>Est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12845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112845"/>
                </a:solidFill>
                <a:latin typeface="Arial MT"/>
                <a:cs typeface="Arial MT"/>
              </a:defRPr>
            </a:lvl1pPr>
          </a:lstStyle>
          <a:p>
            <a:pPr marL="12700" marR="5080">
              <a:lnSpc>
                <a:spcPts val="1130"/>
              </a:lnSpc>
              <a:spcBef>
                <a:spcPts val="10"/>
              </a:spcBef>
            </a:pPr>
            <a:r>
              <a:rPr spc="-10" dirty="0"/>
              <a:t>STARS-</a:t>
            </a:r>
            <a:r>
              <a:rPr dirty="0"/>
              <a:t>FIR</a:t>
            </a:r>
            <a:r>
              <a:rPr spc="-20" dirty="0"/>
              <a:t> </a:t>
            </a:r>
            <a:r>
              <a:rPr dirty="0"/>
              <a:t>:</a:t>
            </a:r>
            <a:r>
              <a:rPr spc="-5" dirty="0"/>
              <a:t> </a:t>
            </a:r>
            <a:r>
              <a:rPr dirty="0"/>
              <a:t>un</a:t>
            </a:r>
            <a:r>
              <a:rPr spc="-15" dirty="0"/>
              <a:t> </a:t>
            </a:r>
            <a:r>
              <a:rPr dirty="0"/>
              <a:t>guide</a:t>
            </a:r>
            <a:r>
              <a:rPr spc="-5" dirty="0"/>
              <a:t> </a:t>
            </a:r>
            <a:r>
              <a:rPr dirty="0"/>
              <a:t>pour</a:t>
            </a:r>
            <a:r>
              <a:rPr spc="-5" dirty="0"/>
              <a:t> </a:t>
            </a:r>
            <a:r>
              <a:rPr dirty="0"/>
              <a:t>la</a:t>
            </a:r>
            <a:r>
              <a:rPr spc="-15" dirty="0"/>
              <a:t> </a:t>
            </a:r>
            <a:r>
              <a:rPr dirty="0"/>
              <a:t>qualité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mon</a:t>
            </a:r>
            <a:r>
              <a:rPr spc="-5" dirty="0"/>
              <a:t> </a:t>
            </a:r>
            <a:r>
              <a:rPr dirty="0"/>
              <a:t>projet</a:t>
            </a:r>
            <a:r>
              <a:rPr spc="-15" dirty="0"/>
              <a:t> </a:t>
            </a:r>
            <a:r>
              <a:rPr spc="-50" dirty="0"/>
              <a:t>·</a:t>
            </a:r>
            <a:r>
              <a:rPr dirty="0"/>
              <a:t> Edition</a:t>
            </a:r>
            <a:r>
              <a:rPr spc="-30" dirty="0"/>
              <a:t> </a:t>
            </a:r>
            <a:r>
              <a:rPr dirty="0"/>
              <a:t>Education</a:t>
            </a:r>
            <a:r>
              <a:rPr spc="-35" dirty="0"/>
              <a:t> </a:t>
            </a:r>
            <a:r>
              <a:rPr dirty="0"/>
              <a:t>nationale</a:t>
            </a:r>
            <a:r>
              <a:rPr spc="-30" dirty="0"/>
              <a:t> </a:t>
            </a:r>
            <a:r>
              <a:rPr dirty="0"/>
              <a:t>·</a:t>
            </a:r>
            <a:r>
              <a:rPr spc="10" dirty="0"/>
              <a:t> </a:t>
            </a:r>
            <a:r>
              <a:rPr dirty="0"/>
              <a:t>Promotion</a:t>
            </a:r>
            <a:r>
              <a:rPr spc="-25" dirty="0"/>
              <a:t> </a:t>
            </a:r>
            <a:r>
              <a:rPr dirty="0"/>
              <a:t>Grand</a:t>
            </a:r>
            <a:r>
              <a:rPr spc="-30" dirty="0"/>
              <a:t> </a:t>
            </a:r>
            <a:r>
              <a:rPr spc="-25" dirty="0"/>
              <a:t>Est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12845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290439" y="7098487"/>
            <a:ext cx="30480" cy="462280"/>
          </a:xfrm>
          <a:custGeom>
            <a:avLst/>
            <a:gdLst/>
            <a:ahLst/>
            <a:cxnLst/>
            <a:rect l="l" t="t" r="r" b="b"/>
            <a:pathLst>
              <a:path w="30479" h="462279">
                <a:moveTo>
                  <a:pt x="6096" y="0"/>
                </a:moveTo>
                <a:lnTo>
                  <a:pt x="0" y="0"/>
                </a:lnTo>
                <a:lnTo>
                  <a:pt x="0" y="462076"/>
                </a:lnTo>
                <a:lnTo>
                  <a:pt x="6096" y="462076"/>
                </a:lnTo>
                <a:lnTo>
                  <a:pt x="6096" y="0"/>
                </a:lnTo>
                <a:close/>
              </a:path>
              <a:path w="30479" h="462279">
                <a:moveTo>
                  <a:pt x="18275" y="0"/>
                </a:moveTo>
                <a:lnTo>
                  <a:pt x="12192" y="0"/>
                </a:lnTo>
                <a:lnTo>
                  <a:pt x="12192" y="462076"/>
                </a:lnTo>
                <a:lnTo>
                  <a:pt x="18275" y="462076"/>
                </a:lnTo>
                <a:lnTo>
                  <a:pt x="18275" y="0"/>
                </a:lnTo>
                <a:close/>
              </a:path>
              <a:path w="30479" h="462279">
                <a:moveTo>
                  <a:pt x="30480" y="0"/>
                </a:moveTo>
                <a:lnTo>
                  <a:pt x="24384" y="0"/>
                </a:lnTo>
                <a:lnTo>
                  <a:pt x="24384" y="462076"/>
                </a:lnTo>
                <a:lnTo>
                  <a:pt x="30480" y="462076"/>
                </a:lnTo>
                <a:lnTo>
                  <a:pt x="3048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361559" y="7089299"/>
            <a:ext cx="2705734" cy="296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112845"/>
                </a:solidFill>
                <a:latin typeface="Arial MT"/>
                <a:cs typeface="Arial MT"/>
              </a:defRPr>
            </a:lvl1pPr>
          </a:lstStyle>
          <a:p>
            <a:pPr marL="12700" marR="5080">
              <a:lnSpc>
                <a:spcPts val="1130"/>
              </a:lnSpc>
              <a:spcBef>
                <a:spcPts val="10"/>
              </a:spcBef>
            </a:pPr>
            <a:r>
              <a:rPr spc="-10" dirty="0"/>
              <a:t>STARS-</a:t>
            </a:r>
            <a:r>
              <a:rPr dirty="0"/>
              <a:t>FIR</a:t>
            </a:r>
            <a:r>
              <a:rPr spc="-20" dirty="0"/>
              <a:t> </a:t>
            </a:r>
            <a:r>
              <a:rPr dirty="0"/>
              <a:t>:</a:t>
            </a:r>
            <a:r>
              <a:rPr spc="-5" dirty="0"/>
              <a:t> </a:t>
            </a:r>
            <a:r>
              <a:rPr dirty="0"/>
              <a:t>un</a:t>
            </a:r>
            <a:r>
              <a:rPr spc="-15" dirty="0"/>
              <a:t> </a:t>
            </a:r>
            <a:r>
              <a:rPr dirty="0"/>
              <a:t>guide</a:t>
            </a:r>
            <a:r>
              <a:rPr spc="-5" dirty="0"/>
              <a:t> </a:t>
            </a:r>
            <a:r>
              <a:rPr dirty="0"/>
              <a:t>pour</a:t>
            </a:r>
            <a:r>
              <a:rPr spc="-5" dirty="0"/>
              <a:t> </a:t>
            </a:r>
            <a:r>
              <a:rPr dirty="0"/>
              <a:t>la</a:t>
            </a:r>
            <a:r>
              <a:rPr spc="-15" dirty="0"/>
              <a:t> </a:t>
            </a:r>
            <a:r>
              <a:rPr dirty="0"/>
              <a:t>qualité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mon</a:t>
            </a:r>
            <a:r>
              <a:rPr spc="-5" dirty="0"/>
              <a:t> </a:t>
            </a:r>
            <a:r>
              <a:rPr dirty="0"/>
              <a:t>projet</a:t>
            </a:r>
            <a:r>
              <a:rPr spc="-15" dirty="0"/>
              <a:t> </a:t>
            </a:r>
            <a:r>
              <a:rPr spc="-50" dirty="0"/>
              <a:t>·</a:t>
            </a:r>
            <a:r>
              <a:rPr dirty="0"/>
              <a:t> Edition</a:t>
            </a:r>
            <a:r>
              <a:rPr spc="-30" dirty="0"/>
              <a:t> </a:t>
            </a:r>
            <a:r>
              <a:rPr dirty="0"/>
              <a:t>Education</a:t>
            </a:r>
            <a:r>
              <a:rPr spc="-35" dirty="0"/>
              <a:t> </a:t>
            </a:r>
            <a:r>
              <a:rPr dirty="0"/>
              <a:t>nationale</a:t>
            </a:r>
            <a:r>
              <a:rPr spc="-30" dirty="0"/>
              <a:t> </a:t>
            </a:r>
            <a:r>
              <a:rPr dirty="0"/>
              <a:t>·</a:t>
            </a:r>
            <a:r>
              <a:rPr spc="10" dirty="0"/>
              <a:t> </a:t>
            </a:r>
            <a:r>
              <a:rPr dirty="0"/>
              <a:t>Promotion</a:t>
            </a:r>
            <a:r>
              <a:rPr spc="-25" dirty="0"/>
              <a:t> </a:t>
            </a:r>
            <a:r>
              <a:rPr dirty="0"/>
              <a:t>Grand</a:t>
            </a:r>
            <a:r>
              <a:rPr spc="-30" dirty="0"/>
              <a:t> </a:t>
            </a:r>
            <a:r>
              <a:rPr spc="-25" dirty="0"/>
              <a:t>Est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082666" y="7090454"/>
            <a:ext cx="203835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112845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</a:pPr>
            <a:fld id="{81D60167-4931-47E6-BA6A-407CBD079E47}" type="slidenum">
              <a:rPr spc="-25" dirty="0"/>
              <a:t>‹N°›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Relationship Id="rId6" Type="http://schemas.openxmlformats.org/officeDocument/2006/relationships/slide" Target="slide5.xml"/><Relationship Id="rId5" Type="http://schemas.openxmlformats.org/officeDocument/2006/relationships/slide" Target="slide8.xml"/><Relationship Id="rId4" Type="http://schemas.openxmlformats.org/officeDocument/2006/relationships/image" Target="../media/image31.pn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11" Type="http://schemas.openxmlformats.org/officeDocument/2006/relationships/image" Target="../media/image2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16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11" Type="http://schemas.openxmlformats.org/officeDocument/2006/relationships/slide" Target="slide13.xml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4.xml"/><Relationship Id="rId7" Type="http://schemas.openxmlformats.org/officeDocument/2006/relationships/slide" Target="slide13.xml"/><Relationship Id="rId12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2.xml"/><Relationship Id="rId11" Type="http://schemas.openxmlformats.org/officeDocument/2006/relationships/image" Target="../media/image5.png"/><Relationship Id="rId5" Type="http://schemas.openxmlformats.org/officeDocument/2006/relationships/slide" Target="slide8.xml"/><Relationship Id="rId10" Type="http://schemas.openxmlformats.org/officeDocument/2006/relationships/image" Target="../media/image4.png"/><Relationship Id="rId4" Type="http://schemas.openxmlformats.org/officeDocument/2006/relationships/slide" Target="slide5.xml"/><Relationship Id="rId9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79" y="785495"/>
            <a:ext cx="10686160" cy="6087110"/>
            <a:chOff x="5079" y="785495"/>
            <a:chExt cx="10686160" cy="60871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9" y="785495"/>
              <a:ext cx="10686160" cy="60871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3710" y="5120004"/>
              <a:ext cx="718185" cy="6762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99795" y="3457575"/>
              <a:ext cx="3000375" cy="1543050"/>
            </a:xfrm>
            <a:custGeom>
              <a:avLst/>
              <a:gdLst/>
              <a:ahLst/>
              <a:cxnLst/>
              <a:rect l="l" t="t" r="r" b="b"/>
              <a:pathLst>
                <a:path w="3000375" h="1543050">
                  <a:moveTo>
                    <a:pt x="2743200" y="0"/>
                  </a:moveTo>
                  <a:lnTo>
                    <a:pt x="257187" y="0"/>
                  </a:lnTo>
                  <a:lnTo>
                    <a:pt x="210958" y="4145"/>
                  </a:lnTo>
                  <a:lnTo>
                    <a:pt x="167448" y="16095"/>
                  </a:lnTo>
                  <a:lnTo>
                    <a:pt x="127381" y="35122"/>
                  </a:lnTo>
                  <a:lnTo>
                    <a:pt x="91486" y="60500"/>
                  </a:lnTo>
                  <a:lnTo>
                    <a:pt x="60488" y="91500"/>
                  </a:lnTo>
                  <a:lnTo>
                    <a:pt x="35114" y="127395"/>
                  </a:lnTo>
                  <a:lnTo>
                    <a:pt x="16090" y="167457"/>
                  </a:lnTo>
                  <a:lnTo>
                    <a:pt x="4143" y="210960"/>
                  </a:lnTo>
                  <a:lnTo>
                    <a:pt x="0" y="257175"/>
                  </a:lnTo>
                  <a:lnTo>
                    <a:pt x="0" y="1285875"/>
                  </a:lnTo>
                  <a:lnTo>
                    <a:pt x="4143" y="1332089"/>
                  </a:lnTo>
                  <a:lnTo>
                    <a:pt x="16090" y="1375592"/>
                  </a:lnTo>
                  <a:lnTo>
                    <a:pt x="35114" y="1415654"/>
                  </a:lnTo>
                  <a:lnTo>
                    <a:pt x="60488" y="1451549"/>
                  </a:lnTo>
                  <a:lnTo>
                    <a:pt x="91486" y="1482549"/>
                  </a:lnTo>
                  <a:lnTo>
                    <a:pt x="127381" y="1507927"/>
                  </a:lnTo>
                  <a:lnTo>
                    <a:pt x="167448" y="1526954"/>
                  </a:lnTo>
                  <a:lnTo>
                    <a:pt x="210958" y="1538904"/>
                  </a:lnTo>
                  <a:lnTo>
                    <a:pt x="257187" y="1543050"/>
                  </a:lnTo>
                  <a:lnTo>
                    <a:pt x="2743200" y="1543050"/>
                  </a:lnTo>
                  <a:lnTo>
                    <a:pt x="2789414" y="1538904"/>
                  </a:lnTo>
                  <a:lnTo>
                    <a:pt x="2832917" y="1526954"/>
                  </a:lnTo>
                  <a:lnTo>
                    <a:pt x="2872979" y="1507927"/>
                  </a:lnTo>
                  <a:lnTo>
                    <a:pt x="2908874" y="1482549"/>
                  </a:lnTo>
                  <a:lnTo>
                    <a:pt x="2939874" y="1451549"/>
                  </a:lnTo>
                  <a:lnTo>
                    <a:pt x="2965252" y="1415654"/>
                  </a:lnTo>
                  <a:lnTo>
                    <a:pt x="2984279" y="1375592"/>
                  </a:lnTo>
                  <a:lnTo>
                    <a:pt x="2996229" y="1332089"/>
                  </a:lnTo>
                  <a:lnTo>
                    <a:pt x="3000375" y="1285875"/>
                  </a:lnTo>
                  <a:lnTo>
                    <a:pt x="3000375" y="257175"/>
                  </a:lnTo>
                  <a:lnTo>
                    <a:pt x="2996229" y="210960"/>
                  </a:lnTo>
                  <a:lnTo>
                    <a:pt x="2984279" y="167457"/>
                  </a:lnTo>
                  <a:lnTo>
                    <a:pt x="2965252" y="127395"/>
                  </a:lnTo>
                  <a:lnTo>
                    <a:pt x="2939874" y="91500"/>
                  </a:lnTo>
                  <a:lnTo>
                    <a:pt x="2908874" y="60500"/>
                  </a:lnTo>
                  <a:lnTo>
                    <a:pt x="2872979" y="35122"/>
                  </a:lnTo>
                  <a:lnTo>
                    <a:pt x="2832917" y="16095"/>
                  </a:lnTo>
                  <a:lnTo>
                    <a:pt x="2789414" y="4145"/>
                  </a:lnTo>
                  <a:lnTo>
                    <a:pt x="2743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994" y="5991860"/>
              <a:ext cx="1618615" cy="58674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094028" y="3612260"/>
            <a:ext cx="5777865" cy="1193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055"/>
              </a:lnSpc>
              <a:spcBef>
                <a:spcPts val="105"/>
              </a:spcBef>
            </a:pPr>
            <a:r>
              <a:rPr sz="2600" b="1" dirty="0">
                <a:solidFill>
                  <a:srgbClr val="48711E"/>
                </a:solidFill>
                <a:latin typeface="Arial"/>
                <a:cs typeface="Arial"/>
              </a:rPr>
              <a:t>Un</a:t>
            </a:r>
            <a:r>
              <a:rPr sz="2600" b="1" spc="5" dirty="0">
                <a:solidFill>
                  <a:srgbClr val="48711E"/>
                </a:solidFill>
                <a:latin typeface="Arial"/>
                <a:cs typeface="Arial"/>
              </a:rPr>
              <a:t> </a:t>
            </a:r>
            <a:r>
              <a:rPr sz="2600" b="1" spc="-20" dirty="0">
                <a:solidFill>
                  <a:srgbClr val="48711E"/>
                </a:solidFill>
                <a:latin typeface="Arial"/>
                <a:cs typeface="Arial"/>
              </a:rPr>
              <a:t>guide</a:t>
            </a:r>
            <a:endParaRPr sz="2600" dirty="0">
              <a:latin typeface="Arial"/>
              <a:cs typeface="Arial"/>
            </a:endParaRPr>
          </a:p>
          <a:p>
            <a:pPr marL="12700" marR="3493135">
              <a:lnSpc>
                <a:spcPts val="3000"/>
              </a:lnSpc>
              <a:spcBef>
                <a:spcPts val="130"/>
              </a:spcBef>
            </a:pPr>
            <a:r>
              <a:rPr sz="2600" b="1" dirty="0">
                <a:solidFill>
                  <a:srgbClr val="0E208A"/>
                </a:solidFill>
                <a:latin typeface="Arial"/>
                <a:cs typeface="Arial"/>
              </a:rPr>
              <a:t>pour</a:t>
            </a:r>
            <a:r>
              <a:rPr sz="2600" b="1" spc="-20" dirty="0">
                <a:solidFill>
                  <a:srgbClr val="0E208A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E208A"/>
                </a:solidFill>
                <a:latin typeface="Arial"/>
                <a:cs typeface="Arial"/>
              </a:rPr>
              <a:t>la</a:t>
            </a:r>
            <a:r>
              <a:rPr sz="2600" b="1" spc="-5" dirty="0">
                <a:solidFill>
                  <a:srgbClr val="0E208A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0E208A"/>
                </a:solidFill>
                <a:latin typeface="Arial"/>
                <a:cs typeface="Arial"/>
              </a:rPr>
              <a:t>qualité </a:t>
            </a:r>
            <a:r>
              <a:rPr sz="2600" b="1" dirty="0">
                <a:solidFill>
                  <a:srgbClr val="0E208A"/>
                </a:solidFill>
                <a:latin typeface="Arial"/>
                <a:cs typeface="Arial"/>
              </a:rPr>
              <a:t>de </a:t>
            </a:r>
            <a:r>
              <a:rPr sz="2600" b="1" dirty="0" err="1">
                <a:solidFill>
                  <a:srgbClr val="0E208A"/>
                </a:solidFill>
                <a:latin typeface="Arial"/>
                <a:cs typeface="Arial"/>
              </a:rPr>
              <a:t>mon</a:t>
            </a:r>
            <a:r>
              <a:rPr sz="2600" b="1" dirty="0">
                <a:solidFill>
                  <a:srgbClr val="0E208A"/>
                </a:solidFill>
                <a:latin typeface="Arial"/>
                <a:cs typeface="Arial"/>
              </a:rPr>
              <a:t> </a:t>
            </a:r>
            <a:r>
              <a:rPr sz="2600" b="1" spc="-10" dirty="0" err="1">
                <a:solidFill>
                  <a:srgbClr val="0E208A"/>
                </a:solidFill>
                <a:latin typeface="Arial"/>
                <a:cs typeface="Arial"/>
              </a:rPr>
              <a:t>projet</a:t>
            </a:r>
            <a:endParaRPr sz="2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50" name="object 50"/>
          <p:cNvSpPr txBox="1">
            <a:spLocks noGrp="1"/>
          </p:cNvSpPr>
          <p:nvPr>
            <p:ph type="ftr" sz="quarter" idx="5"/>
          </p:nvPr>
        </p:nvSpPr>
        <p:spPr>
          <a:xfrm>
            <a:off x="5361559" y="7089299"/>
            <a:ext cx="2705734" cy="2743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>
              <a:lnSpc>
                <a:spcPts val="1130"/>
              </a:lnSpc>
              <a:spcBef>
                <a:spcPts val="10"/>
              </a:spcBef>
            </a:pPr>
            <a:r>
              <a:rPr spc="-10" dirty="0"/>
              <a:t>STARS-</a:t>
            </a:r>
            <a:r>
              <a:rPr dirty="0"/>
              <a:t>FIR</a:t>
            </a:r>
            <a:r>
              <a:rPr spc="-20" dirty="0"/>
              <a:t> </a:t>
            </a:r>
            <a:r>
              <a:rPr dirty="0"/>
              <a:t>:</a:t>
            </a:r>
            <a:r>
              <a:rPr spc="-5" dirty="0"/>
              <a:t> </a:t>
            </a:r>
            <a:r>
              <a:rPr dirty="0"/>
              <a:t>un</a:t>
            </a:r>
            <a:r>
              <a:rPr spc="-15" dirty="0"/>
              <a:t> </a:t>
            </a:r>
            <a:r>
              <a:rPr dirty="0"/>
              <a:t>guide</a:t>
            </a:r>
            <a:r>
              <a:rPr spc="-5" dirty="0"/>
              <a:t> </a:t>
            </a:r>
            <a:r>
              <a:rPr dirty="0"/>
              <a:t>pour</a:t>
            </a:r>
            <a:r>
              <a:rPr spc="-5" dirty="0"/>
              <a:t> </a:t>
            </a:r>
            <a:r>
              <a:rPr dirty="0"/>
              <a:t>la</a:t>
            </a:r>
            <a:r>
              <a:rPr spc="-15" dirty="0"/>
              <a:t> </a:t>
            </a:r>
            <a:r>
              <a:rPr dirty="0"/>
              <a:t>qualité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mon</a:t>
            </a:r>
            <a:r>
              <a:rPr spc="-5" dirty="0"/>
              <a:t> </a:t>
            </a:r>
            <a:r>
              <a:rPr dirty="0"/>
              <a:t>projet</a:t>
            </a:r>
            <a:r>
              <a:rPr spc="-15" dirty="0"/>
              <a:t> </a:t>
            </a:r>
            <a:r>
              <a:rPr spc="-50" dirty="0"/>
              <a:t>·</a:t>
            </a:r>
            <a:r>
              <a:rPr dirty="0"/>
              <a:t> Promotion</a:t>
            </a:r>
            <a:r>
              <a:rPr spc="-25" dirty="0"/>
              <a:t> </a:t>
            </a:r>
            <a:r>
              <a:rPr dirty="0"/>
              <a:t>Grand</a:t>
            </a:r>
            <a:r>
              <a:rPr spc="-30" dirty="0"/>
              <a:t> </a:t>
            </a:r>
            <a:r>
              <a:rPr spc="-25" dirty="0"/>
              <a:t>Est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C8929671-7979-97E0-8212-4BE03B0A71F2}"/>
              </a:ext>
            </a:extLst>
          </p:cNvPr>
          <p:cNvSpPr txBox="1"/>
          <p:nvPr/>
        </p:nvSpPr>
        <p:spPr>
          <a:xfrm>
            <a:off x="850900" y="632485"/>
            <a:ext cx="83058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1" spc="-10" dirty="0">
                <a:solidFill>
                  <a:srgbClr val="112845"/>
                </a:solidFill>
                <a:latin typeface="Arial MT"/>
              </a:rPr>
              <a:t>Objectif stratégique </a:t>
            </a:r>
            <a:r>
              <a:rPr lang="fr-FR" sz="1100" spc="-10" dirty="0">
                <a:solidFill>
                  <a:srgbClr val="112845"/>
                </a:solidFill>
                <a:latin typeface="Arial MT"/>
              </a:rPr>
              <a:t>: Clarifier les parcours d’accès à la contraception pour les adolescents</a:t>
            </a:r>
          </a:p>
        </p:txBody>
      </p:sp>
      <p:graphicFrame>
        <p:nvGraphicFramePr>
          <p:cNvPr id="53" name="Tableau 52">
            <a:extLst>
              <a:ext uri="{FF2B5EF4-FFF2-40B4-BE49-F238E27FC236}">
                <a16:creationId xmlns:a16="http://schemas.microsoft.com/office/drawing/2014/main" id="{3C55DE8B-4659-2536-C6C4-3ADE4A6BD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123809"/>
              </p:ext>
            </p:extLst>
          </p:nvPr>
        </p:nvGraphicFramePr>
        <p:xfrm>
          <a:off x="929766" y="1266825"/>
          <a:ext cx="8912733" cy="537229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970911">
                  <a:extLst>
                    <a:ext uri="{9D8B030D-6E8A-4147-A177-3AD203B41FA5}">
                      <a16:colId xmlns:a16="http://schemas.microsoft.com/office/drawing/2014/main" val="395013886"/>
                    </a:ext>
                  </a:extLst>
                </a:gridCol>
                <a:gridCol w="2970911">
                  <a:extLst>
                    <a:ext uri="{9D8B030D-6E8A-4147-A177-3AD203B41FA5}">
                      <a16:colId xmlns:a16="http://schemas.microsoft.com/office/drawing/2014/main" val="2403040904"/>
                    </a:ext>
                  </a:extLst>
                </a:gridCol>
                <a:gridCol w="2970911">
                  <a:extLst>
                    <a:ext uri="{9D8B030D-6E8A-4147-A177-3AD203B41FA5}">
                      <a16:colId xmlns:a16="http://schemas.microsoft.com/office/drawing/2014/main" val="2131647549"/>
                    </a:ext>
                  </a:extLst>
                </a:gridCol>
              </a:tblGrid>
              <a:tr h="223645">
                <a:tc>
                  <a:txBody>
                    <a:bodyPr/>
                    <a:lstStyle/>
                    <a:p>
                      <a:r>
                        <a:rPr lang="fr-FR" sz="1100" b="1" dirty="0"/>
                        <a:t>Objectifs spécifiques</a:t>
                      </a:r>
                    </a:p>
                  </a:txBody>
                  <a:tcPr marL="40578" marR="40578" marT="20289" marB="20289" anchor="ctr"/>
                </a:tc>
                <a:tc>
                  <a:txBody>
                    <a:bodyPr/>
                    <a:lstStyle/>
                    <a:p>
                      <a:r>
                        <a:rPr lang="fr-FR" sz="1100" b="1" dirty="0"/>
                        <a:t>Objectifs opérationnels</a:t>
                      </a:r>
                    </a:p>
                  </a:txBody>
                  <a:tcPr marL="40578" marR="40578" marT="20289" marB="20289" anchor="ctr"/>
                </a:tc>
                <a:tc>
                  <a:txBody>
                    <a:bodyPr/>
                    <a:lstStyle/>
                    <a:p>
                      <a:r>
                        <a:rPr lang="fr-FR" sz="1100" b="1" dirty="0"/>
                        <a:t>Actions</a:t>
                      </a:r>
                    </a:p>
                  </a:txBody>
                  <a:tcPr marL="40578" marR="40578" marT="20289" marB="20289" anchor="ctr"/>
                </a:tc>
                <a:extLst>
                  <a:ext uri="{0D108BD9-81ED-4DB2-BD59-A6C34878D82A}">
                    <a16:rowId xmlns:a16="http://schemas.microsoft.com/office/drawing/2014/main" val="1867580047"/>
                  </a:ext>
                </a:extLst>
              </a:tr>
              <a:tr h="697352">
                <a:tc rowSpan="2">
                  <a:txBody>
                    <a:bodyPr/>
                    <a:lstStyle/>
                    <a:p>
                      <a:r>
                        <a:rPr lang="fr-FR" sz="1050" b="1" dirty="0"/>
                        <a:t>1. Améliorer la compréhension par les adolescents des parcours d’accès à la contraception</a:t>
                      </a:r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1.1 Rendre lisibles les différentes modalités d’accès à la contraception (gratuité, confidentialité, lieux, professionnels)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/>
                        <a:t>Élaboration et diffusion d’un </a:t>
                      </a:r>
                      <a:r>
                        <a:rPr lang="fr-FR" sz="1050" dirty="0"/>
                        <a:t>support pédagogique simplifié (affiche / flyer / support numérique) présentant les parcours d’accès à la contraception adaptés aux adolescents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092970"/>
                  </a:ext>
                </a:extLst>
              </a:tr>
              <a:tr h="566598">
                <a:tc vMerge="1">
                  <a:txBody>
                    <a:bodyPr/>
                    <a:lstStyle/>
                    <a:p>
                      <a:endParaRPr lang="fr-FR" sz="105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1.2 Adapter l’information aux niveaux de compréhension des collégiens et lycéens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Intégration d’un module dédié aux parcours d’accès à la contraception dans les séances d’EVARS ou actions de promotion de la santé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9147165"/>
                  </a:ext>
                </a:extLst>
              </a:tr>
              <a:tr h="566598">
                <a:tc rowSpan="2">
                  <a:txBody>
                    <a:bodyPr/>
                    <a:lstStyle/>
                    <a:p>
                      <a:r>
                        <a:rPr lang="fr-FR" sz="1050" b="1" dirty="0"/>
                        <a:t>2. Faciliter l’orientation des adolescents vers les ressources adaptées à leur situation</a:t>
                      </a:r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/>
                        <a:t>2.1 Identifier clairement, pour chaque établissement, les structures et professionnels de proximité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Construction d’une cartographie locale des ressources contraceptives (santé scolaire, PMI, CeGIDD, centres de santé sexuelle, professionnels de ville)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9027903"/>
                  </a:ext>
                </a:extLst>
              </a:tr>
              <a:tr h="828106">
                <a:tc vMerge="1">
                  <a:txBody>
                    <a:bodyPr/>
                    <a:lstStyle/>
                    <a:p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2.2 Renforcer le rôle d’orientation des adultes relais en milieu scolaire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Mise à disposition des équipes éducatives et de santé scolaire d’une fiche réflexe d’orientation vers les ressources contraceptives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8244950"/>
                  </a:ext>
                </a:extLst>
              </a:tr>
              <a:tr h="566598">
                <a:tc rowSpan="2">
                  <a:txBody>
                    <a:bodyPr/>
                    <a:lstStyle/>
                    <a:p>
                      <a:r>
                        <a:rPr lang="fr-FR" sz="1050" b="1" dirty="0"/>
                        <a:t>3. Sécuriser le parcours d’accès à la contraception en garantissant confidentialité et continuité</a:t>
                      </a:r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/>
                        <a:t>3.1 Réduire les freins liés à la peur du jugement ou au manque de confidentialité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Mise en place de temps d’information spécifiques sur les droits des mineurs (confidentialité, gratuité, consentement)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1838900"/>
                  </a:ext>
                </a:extLst>
              </a:tr>
              <a:tr h="566598">
                <a:tc vMerge="1">
                  <a:txBody>
                    <a:bodyPr/>
                    <a:lstStyle/>
                    <a:p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3.2 Améliorer la continuité entre information, orientation et prise en charge effective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Formalisation d’un circuit d’orientation entre établissements scolaires et structures de santé sexuelle partenaires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539000"/>
                  </a:ext>
                </a:extLst>
              </a:tr>
              <a:tr h="566598">
                <a:tc rowSpan="2">
                  <a:txBody>
                    <a:bodyPr/>
                    <a:lstStyle/>
                    <a:p>
                      <a:r>
                        <a:rPr lang="fr-FR" sz="1050" b="1" dirty="0"/>
                        <a:t>4. Harmoniser les messages et les pratiques des acteurs intervenant auprès des adolescents</a:t>
                      </a:r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4.1 Partager un socle commun d’information sur les parcours contraceptifs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Élaboration d’un référentiel territorial simplifié des parcours d’accès à la contraception pour les adolescents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8061034"/>
                  </a:ext>
                </a:extLst>
              </a:tr>
              <a:tr h="566598">
                <a:tc vMerge="1">
                  <a:txBody>
                    <a:bodyPr/>
                    <a:lstStyle/>
                    <a:p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4.2 Renforcer la cohérence des interventions en milieu scolaire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Organisation d’un temps de coordination annuel entre santé scolaire, PMI, associations et structures de santé sexuelle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890077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3DF94-ADC5-1378-AE68-4B67A0E38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bject 49">
            <a:extLst>
              <a:ext uri="{FF2B5EF4-FFF2-40B4-BE49-F238E27FC236}">
                <a16:creationId xmlns:a16="http://schemas.microsoft.com/office/drawing/2014/main" id="{0B38856A-03CD-851F-8B01-026D3181E34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50" name="object 50">
            <a:extLst>
              <a:ext uri="{FF2B5EF4-FFF2-40B4-BE49-F238E27FC236}">
                <a16:creationId xmlns:a16="http://schemas.microsoft.com/office/drawing/2014/main" id="{CC0A0098-791D-77C6-6034-4EADA664927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5361559" y="7089299"/>
            <a:ext cx="2705734" cy="2743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>
              <a:lnSpc>
                <a:spcPts val="1130"/>
              </a:lnSpc>
              <a:spcBef>
                <a:spcPts val="10"/>
              </a:spcBef>
            </a:pPr>
            <a:r>
              <a:rPr spc="-10" dirty="0"/>
              <a:t>STARS-</a:t>
            </a:r>
            <a:r>
              <a:rPr dirty="0"/>
              <a:t>FIR</a:t>
            </a:r>
            <a:r>
              <a:rPr spc="-20" dirty="0"/>
              <a:t> </a:t>
            </a:r>
            <a:r>
              <a:rPr dirty="0"/>
              <a:t>:</a:t>
            </a:r>
            <a:r>
              <a:rPr spc="-5" dirty="0"/>
              <a:t> </a:t>
            </a:r>
            <a:r>
              <a:rPr dirty="0"/>
              <a:t>un</a:t>
            </a:r>
            <a:r>
              <a:rPr spc="-15" dirty="0"/>
              <a:t> </a:t>
            </a:r>
            <a:r>
              <a:rPr dirty="0"/>
              <a:t>guide</a:t>
            </a:r>
            <a:r>
              <a:rPr spc="-5" dirty="0"/>
              <a:t> </a:t>
            </a:r>
            <a:r>
              <a:rPr dirty="0"/>
              <a:t>pour</a:t>
            </a:r>
            <a:r>
              <a:rPr spc="-5" dirty="0"/>
              <a:t> </a:t>
            </a:r>
            <a:r>
              <a:rPr dirty="0"/>
              <a:t>la</a:t>
            </a:r>
            <a:r>
              <a:rPr spc="-15" dirty="0"/>
              <a:t> </a:t>
            </a:r>
            <a:r>
              <a:rPr dirty="0"/>
              <a:t>qualité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mon</a:t>
            </a:r>
            <a:r>
              <a:rPr spc="-5" dirty="0"/>
              <a:t> </a:t>
            </a:r>
            <a:r>
              <a:rPr dirty="0"/>
              <a:t>projet</a:t>
            </a:r>
            <a:r>
              <a:rPr spc="-15" dirty="0"/>
              <a:t> </a:t>
            </a:r>
            <a:r>
              <a:rPr spc="-50" dirty="0"/>
              <a:t>·</a:t>
            </a:r>
            <a:r>
              <a:rPr dirty="0"/>
              <a:t> Promotion</a:t>
            </a:r>
            <a:r>
              <a:rPr spc="-25" dirty="0"/>
              <a:t> </a:t>
            </a:r>
            <a:r>
              <a:rPr dirty="0"/>
              <a:t>Grand</a:t>
            </a:r>
            <a:r>
              <a:rPr spc="-30" dirty="0"/>
              <a:t> </a:t>
            </a:r>
            <a:r>
              <a:rPr spc="-25" dirty="0"/>
              <a:t>Est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A9AFC48A-8A0F-93EE-DF32-C24393FF169C}"/>
              </a:ext>
            </a:extLst>
          </p:cNvPr>
          <p:cNvSpPr txBox="1"/>
          <p:nvPr/>
        </p:nvSpPr>
        <p:spPr>
          <a:xfrm>
            <a:off x="850899" y="632485"/>
            <a:ext cx="899159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1" spc="-10" dirty="0">
                <a:solidFill>
                  <a:srgbClr val="112845"/>
                </a:solidFill>
                <a:latin typeface="Arial MT"/>
              </a:rPr>
              <a:t>Objectif stratégique </a:t>
            </a:r>
            <a:r>
              <a:rPr lang="fr-FR" sz="1100" spc="-10" dirty="0">
                <a:solidFill>
                  <a:srgbClr val="112845"/>
                </a:solidFill>
                <a:latin typeface="Arial MT"/>
              </a:rPr>
              <a:t>: Favoriser une meilleure compréhension du consentement et du respect de soi et de l’autre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AF31DDAD-F2BB-E6D7-C3D4-1C9EBFDE90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519375"/>
              </p:ext>
            </p:extLst>
          </p:nvPr>
        </p:nvGraphicFramePr>
        <p:xfrm>
          <a:off x="850899" y="1419225"/>
          <a:ext cx="8915400" cy="500087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1550885764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1662505962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431497313"/>
                    </a:ext>
                  </a:extLst>
                </a:gridCol>
              </a:tblGrid>
              <a:tr h="170636">
                <a:tc>
                  <a:txBody>
                    <a:bodyPr/>
                    <a:lstStyle/>
                    <a:p>
                      <a:r>
                        <a:rPr lang="fr-FR" sz="1200" b="1" dirty="0"/>
                        <a:t>Objectifs spécifiques</a:t>
                      </a:r>
                    </a:p>
                  </a:txBody>
                  <a:tcPr marL="42659" marR="42659" marT="21329" marB="21329" anchor="ctr"/>
                </a:tc>
                <a:tc>
                  <a:txBody>
                    <a:bodyPr/>
                    <a:lstStyle/>
                    <a:p>
                      <a:r>
                        <a:rPr lang="fr-FR" sz="1200" b="1" dirty="0"/>
                        <a:t>Objectifs opérationnels</a:t>
                      </a:r>
                    </a:p>
                  </a:txBody>
                  <a:tcPr marL="42659" marR="42659" marT="21329" marB="21329" anchor="ctr"/>
                </a:tc>
                <a:tc>
                  <a:txBody>
                    <a:bodyPr/>
                    <a:lstStyle/>
                    <a:p>
                      <a:r>
                        <a:rPr lang="fr-FR" sz="1200" b="1" dirty="0"/>
                        <a:t>Actions</a:t>
                      </a:r>
                    </a:p>
                  </a:txBody>
                  <a:tcPr marL="42659" marR="42659" marT="21329" marB="21329" anchor="ctr"/>
                </a:tc>
                <a:extLst>
                  <a:ext uri="{0D108BD9-81ED-4DB2-BD59-A6C34878D82A}">
                    <a16:rowId xmlns:a16="http://schemas.microsoft.com/office/drawing/2014/main" val="4244762379"/>
                  </a:ext>
                </a:extLst>
              </a:tr>
              <a:tr h="682544">
                <a:tc rowSpan="2">
                  <a:txBody>
                    <a:bodyPr/>
                    <a:lstStyle/>
                    <a:p>
                      <a:r>
                        <a:rPr lang="fr-FR" sz="1050" b="1" dirty="0"/>
                        <a:t>1. Améliorer la compréhension du consentement chez les adolescents</a:t>
                      </a:r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1.1 Clarifier les notions de consentement, de non-consentement et de retrait du consentement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/>
                        <a:t>Intégration d’un </a:t>
                      </a:r>
                      <a:r>
                        <a:rPr lang="fr-FR" sz="1050" dirty="0"/>
                        <a:t>module pédagogique spécifique sur le consentement dans les séances d’EVARS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5943242"/>
                  </a:ext>
                </a:extLst>
              </a:tr>
              <a:tr h="554567">
                <a:tc vMerge="1">
                  <a:txBody>
                    <a:bodyPr/>
                    <a:lstStyle/>
                    <a:p>
                      <a:endParaRPr lang="fr-FR" sz="105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/>
                        <a:t>1.2 Déconstruire les idées reçues et situations ambiguës liées au consentement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Utilisation de supports interactifs (mises en situation, études de cas, débats encadrés) en milieu scolaire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960236"/>
                  </a:ext>
                </a:extLst>
              </a:tr>
              <a:tr h="554567">
                <a:tc rowSpan="2">
                  <a:txBody>
                    <a:bodyPr/>
                    <a:lstStyle/>
                    <a:p>
                      <a:r>
                        <a:rPr lang="fr-FR" sz="1050" b="1" dirty="0"/>
                        <a:t>2. Renforcer le respect de soi dans les relations affectives et sexuelles</a:t>
                      </a:r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2.1 Développer la capacité des adolescents à identifier leurs limites personnelles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Mise en œuvre des ateliers favorisant l’expression des limites, des émotions et des ressentis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7477526"/>
                  </a:ext>
                </a:extLst>
              </a:tr>
              <a:tr h="682544">
                <a:tc vMerge="1">
                  <a:txBody>
                    <a:bodyPr/>
                    <a:lstStyle/>
                    <a:p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2.2 Valoriser l’estime de soi comme levier de protection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Intégration d’activités centrées sur l’estime de soi et l’affirmation personnelle dans les actions de prévention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8265389"/>
                  </a:ext>
                </a:extLst>
              </a:tr>
              <a:tr h="554567">
                <a:tc rowSpan="2">
                  <a:txBody>
                    <a:bodyPr/>
                    <a:lstStyle/>
                    <a:p>
                      <a:r>
                        <a:rPr lang="fr-FR" sz="1050" b="1" dirty="0"/>
                        <a:t>3. Promouvoir le respect de l’autre et des relations équilibrées</a:t>
                      </a:r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/>
                        <a:t>3.1 Sensibiliser aux comportements respectueux dans les relations affectives et sexuelles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Organisation de séances de sensibilisation sur les relations égalitaires et non violentes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7236702"/>
                  </a:ext>
                </a:extLst>
              </a:tr>
              <a:tr h="426590">
                <a:tc vMerge="1">
                  <a:txBody>
                    <a:bodyPr/>
                    <a:lstStyle/>
                    <a:p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/>
                        <a:t>3.2 Prévenir les situations de pression, de contrainte ou de violences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Mise en place des interventions spécifiques sur la prévention des violences sexuelles et sexistes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7707917"/>
                  </a:ext>
                </a:extLst>
              </a:tr>
              <a:tr h="554567">
                <a:tc rowSpan="2">
                  <a:txBody>
                    <a:bodyPr/>
                    <a:lstStyle/>
                    <a:p>
                      <a:r>
                        <a:rPr lang="fr-FR" sz="1050" b="1" dirty="0"/>
                        <a:t>4. Faciliter le repérage et l’orientation en cas de situation problématique</a:t>
                      </a:r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4.1 Améliorer la capacité des adolescents à identifier une situation de non-respect ou de violence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Diffusion d’une information claire sur les signaux d’alerte et les situations nécessitant de l’aide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9429410"/>
                  </a:ext>
                </a:extLst>
              </a:tr>
              <a:tr h="554567">
                <a:tc vMerge="1">
                  <a:txBody>
                    <a:bodyPr/>
                    <a:lstStyle/>
                    <a:p>
                      <a:endParaRPr lang="fr-FR" sz="10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4.2 Renforcer la connaissance des ressources d’aide et de signalement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50" dirty="0"/>
                        <a:t>Présentation, lors des interventions, des dispositifs de soutien et d’accompagnement disponibles (santé scolaire, structures spécialisées, numéros d’aide)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3147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0789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9319" y="1206182"/>
            <a:ext cx="8911590" cy="4159885"/>
            <a:chOff x="909319" y="1206182"/>
            <a:chExt cx="8911590" cy="41598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8844" y="1215644"/>
              <a:ext cx="8892540" cy="414083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14082" y="1210945"/>
              <a:ext cx="8902065" cy="4150360"/>
            </a:xfrm>
            <a:custGeom>
              <a:avLst/>
              <a:gdLst/>
              <a:ahLst/>
              <a:cxnLst/>
              <a:rect l="l" t="t" r="r" b="b"/>
              <a:pathLst>
                <a:path w="8902065" h="4150360">
                  <a:moveTo>
                    <a:pt x="0" y="4150360"/>
                  </a:moveTo>
                  <a:lnTo>
                    <a:pt x="8902065" y="4150360"/>
                  </a:lnTo>
                  <a:lnTo>
                    <a:pt x="8902065" y="0"/>
                  </a:lnTo>
                  <a:lnTo>
                    <a:pt x="0" y="0"/>
                  </a:lnTo>
                  <a:lnTo>
                    <a:pt x="0" y="4150360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67124" y="1997964"/>
              <a:ext cx="718185" cy="67627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76375" y="1349628"/>
              <a:ext cx="5229225" cy="524510"/>
            </a:xfrm>
            <a:custGeom>
              <a:avLst/>
              <a:gdLst/>
              <a:ahLst/>
              <a:cxnLst/>
              <a:rect l="l" t="t" r="r" b="b"/>
              <a:pathLst>
                <a:path w="5229225" h="524510">
                  <a:moveTo>
                    <a:pt x="5229225" y="247650"/>
                  </a:moveTo>
                  <a:lnTo>
                    <a:pt x="2676525" y="247650"/>
                  </a:lnTo>
                  <a:lnTo>
                    <a:pt x="2676525" y="0"/>
                  </a:lnTo>
                  <a:lnTo>
                    <a:pt x="771525" y="0"/>
                  </a:lnTo>
                  <a:lnTo>
                    <a:pt x="771525" y="247650"/>
                  </a:lnTo>
                  <a:lnTo>
                    <a:pt x="0" y="247650"/>
                  </a:lnTo>
                  <a:lnTo>
                    <a:pt x="0" y="524510"/>
                  </a:lnTo>
                  <a:lnTo>
                    <a:pt x="5229225" y="524510"/>
                  </a:lnTo>
                  <a:lnTo>
                    <a:pt x="5229225" y="2476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86460" y="876046"/>
            <a:ext cx="3820160" cy="943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6CA92C"/>
                </a:solidFill>
                <a:latin typeface="Webdings"/>
                <a:cs typeface="Webdings"/>
              </a:rPr>
              <a:t>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PROJET</a:t>
            </a:r>
            <a:r>
              <a:rPr sz="1400" b="1" spc="-25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/</a:t>
            </a:r>
            <a:r>
              <a:rPr sz="1400" b="1" spc="-5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6CA92C"/>
                </a:solidFill>
                <a:latin typeface="Arial"/>
                <a:cs typeface="Arial"/>
              </a:rPr>
              <a:t>ACTIONS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endParaRPr sz="1400" dirty="0">
              <a:latin typeface="Arial"/>
              <a:cs typeface="Arial"/>
            </a:endParaRPr>
          </a:p>
          <a:p>
            <a:pPr marL="123189" algn="ctr">
              <a:lnSpc>
                <a:spcPct val="100000"/>
              </a:lnSpc>
            </a:pPr>
            <a:r>
              <a:rPr sz="1350" dirty="0">
                <a:solidFill>
                  <a:srgbClr val="112845"/>
                </a:solidFill>
                <a:latin typeface="Arial MT"/>
                <a:cs typeface="Arial MT"/>
              </a:rPr>
              <a:t>01</a:t>
            </a:r>
            <a:r>
              <a:rPr sz="135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12845"/>
                </a:solidFill>
                <a:latin typeface="Arial MT"/>
                <a:cs typeface="Arial MT"/>
              </a:rPr>
              <a:t>- En</a:t>
            </a:r>
            <a:r>
              <a:rPr sz="135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350" spc="-10" dirty="0">
                <a:solidFill>
                  <a:srgbClr val="112845"/>
                </a:solidFill>
                <a:latin typeface="Arial MT"/>
                <a:cs typeface="Arial MT"/>
              </a:rPr>
              <a:t>création</a:t>
            </a:r>
            <a:endParaRPr sz="1350" dirty="0">
              <a:latin typeface="Arial MT"/>
              <a:cs typeface="Arial MT"/>
            </a:endParaRPr>
          </a:p>
          <a:p>
            <a:pPr marL="71374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cs typeface="Arial"/>
              </a:rPr>
              <a:t>La contraception c’est pas une option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90189" y="3534029"/>
            <a:ext cx="3819525" cy="276860"/>
          </a:xfrm>
          <a:custGeom>
            <a:avLst/>
            <a:gdLst/>
            <a:ahLst/>
            <a:cxnLst/>
            <a:rect l="l" t="t" r="r" b="b"/>
            <a:pathLst>
              <a:path w="3819525" h="276860">
                <a:moveTo>
                  <a:pt x="3819525" y="0"/>
                </a:moveTo>
                <a:lnTo>
                  <a:pt x="0" y="0"/>
                </a:lnTo>
                <a:lnTo>
                  <a:pt x="0" y="276860"/>
                </a:lnTo>
                <a:lnTo>
                  <a:pt x="3819525" y="276860"/>
                </a:lnTo>
                <a:lnTo>
                  <a:pt x="3819525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74010" y="3564763"/>
            <a:ext cx="28613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95" dirty="0">
                <a:solidFill>
                  <a:srgbClr val="112845"/>
                </a:solidFill>
                <a:latin typeface="Arial"/>
                <a:cs typeface="Arial"/>
              </a:rPr>
              <a:t>Formation</a:t>
            </a:r>
            <a:r>
              <a:rPr sz="9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900" b="1" spc="-120" dirty="0">
                <a:solidFill>
                  <a:srgbClr val="112845"/>
                </a:solidFill>
                <a:latin typeface="Arial"/>
                <a:cs typeface="Arial"/>
              </a:rPr>
              <a:t>commune</a:t>
            </a:r>
            <a:r>
              <a:rPr sz="9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900" b="1" spc="-85" dirty="0">
                <a:solidFill>
                  <a:srgbClr val="112845"/>
                </a:solidFill>
                <a:latin typeface="Arial"/>
                <a:cs typeface="Arial"/>
              </a:rPr>
              <a:t>sur</a:t>
            </a:r>
            <a:r>
              <a:rPr sz="9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900" b="1" spc="-70" dirty="0">
                <a:solidFill>
                  <a:srgbClr val="112845"/>
                </a:solidFill>
                <a:latin typeface="Arial"/>
                <a:cs typeface="Arial"/>
              </a:rPr>
              <a:t>la</a:t>
            </a:r>
            <a:r>
              <a:rPr sz="9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900" b="1" spc="-90" dirty="0">
                <a:solidFill>
                  <a:srgbClr val="112845"/>
                </a:solidFill>
                <a:latin typeface="Arial"/>
                <a:cs typeface="Arial"/>
              </a:rPr>
              <a:t>régulation</a:t>
            </a:r>
            <a:r>
              <a:rPr sz="9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900" b="1" spc="-100" dirty="0">
                <a:solidFill>
                  <a:srgbClr val="112845"/>
                </a:solidFill>
                <a:latin typeface="Arial"/>
                <a:cs typeface="Arial"/>
              </a:rPr>
              <a:t>des</a:t>
            </a:r>
            <a:r>
              <a:rPr sz="9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900" b="1" spc="-80" dirty="0">
                <a:solidFill>
                  <a:srgbClr val="112845"/>
                </a:solidFill>
                <a:latin typeface="Arial"/>
                <a:cs typeface="Arial"/>
              </a:rPr>
              <a:t>conflits</a:t>
            </a:r>
            <a:r>
              <a:rPr sz="9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900" b="1" spc="-90" dirty="0">
                <a:solidFill>
                  <a:srgbClr val="112845"/>
                </a:solidFill>
                <a:latin typeface="Arial"/>
                <a:cs typeface="Arial"/>
              </a:rPr>
              <a:t>à</a:t>
            </a:r>
            <a:r>
              <a:rPr sz="9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900" b="1" spc="-65" dirty="0">
                <a:solidFill>
                  <a:srgbClr val="112845"/>
                </a:solidFill>
                <a:latin typeface="Arial"/>
                <a:cs typeface="Arial"/>
              </a:rPr>
              <a:t>destination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99714" y="4181729"/>
            <a:ext cx="3209925" cy="403860"/>
          </a:xfrm>
          <a:custGeom>
            <a:avLst/>
            <a:gdLst/>
            <a:ahLst/>
            <a:cxnLst/>
            <a:rect l="l" t="t" r="r" b="b"/>
            <a:pathLst>
              <a:path w="3209925" h="403860">
                <a:moveTo>
                  <a:pt x="3209925" y="0"/>
                </a:moveTo>
                <a:lnTo>
                  <a:pt x="0" y="0"/>
                </a:lnTo>
                <a:lnTo>
                  <a:pt x="0" y="403860"/>
                </a:lnTo>
                <a:lnTo>
                  <a:pt x="3209925" y="403860"/>
                </a:lnTo>
                <a:lnTo>
                  <a:pt x="3209925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99714" y="4212717"/>
            <a:ext cx="32099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100"/>
              </a:spcBef>
            </a:pPr>
            <a:r>
              <a:rPr sz="900" b="1" spc="-95" dirty="0">
                <a:solidFill>
                  <a:srgbClr val="112845"/>
                </a:solidFill>
                <a:latin typeface="Arial"/>
                <a:cs typeface="Arial"/>
              </a:rPr>
              <a:t>Réorganisation</a:t>
            </a:r>
            <a:r>
              <a:rPr sz="9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900" b="1" spc="-100" dirty="0">
                <a:solidFill>
                  <a:srgbClr val="112845"/>
                </a:solidFill>
                <a:latin typeface="Arial"/>
                <a:cs typeface="Arial"/>
              </a:rPr>
              <a:t>des</a:t>
            </a:r>
            <a:r>
              <a:rPr sz="9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900" b="1" spc="-100" dirty="0">
                <a:solidFill>
                  <a:srgbClr val="112845"/>
                </a:solidFill>
                <a:latin typeface="Arial"/>
                <a:cs typeface="Arial"/>
              </a:rPr>
              <a:t>espaces</a:t>
            </a:r>
            <a:r>
              <a:rPr sz="9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900" b="1" spc="-100" dirty="0">
                <a:solidFill>
                  <a:srgbClr val="112845"/>
                </a:solidFill>
                <a:latin typeface="Arial"/>
                <a:cs typeface="Arial"/>
              </a:rPr>
              <a:t>de</a:t>
            </a:r>
            <a:r>
              <a:rPr sz="9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900" b="1" spc="-90" dirty="0">
                <a:solidFill>
                  <a:srgbClr val="112845"/>
                </a:solidFill>
                <a:latin typeface="Arial"/>
                <a:cs typeface="Arial"/>
              </a:rPr>
              <a:t>cours</a:t>
            </a:r>
            <a:r>
              <a:rPr sz="9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900" b="1" spc="-100" dirty="0">
                <a:solidFill>
                  <a:srgbClr val="112845"/>
                </a:solidFill>
                <a:latin typeface="Arial"/>
                <a:cs typeface="Arial"/>
              </a:rPr>
              <a:t>dans</a:t>
            </a:r>
            <a:r>
              <a:rPr sz="9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900" b="1" spc="-90" dirty="0">
                <a:solidFill>
                  <a:srgbClr val="112845"/>
                </a:solidFill>
                <a:latin typeface="Arial"/>
                <a:cs typeface="Arial"/>
              </a:rPr>
              <a:t>l’ensemble</a:t>
            </a:r>
            <a:r>
              <a:rPr sz="9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900" b="1" spc="-95" dirty="0">
                <a:solidFill>
                  <a:srgbClr val="112845"/>
                </a:solidFill>
                <a:latin typeface="Arial"/>
                <a:cs typeface="Arial"/>
              </a:rPr>
              <a:t>des</a:t>
            </a:r>
            <a:r>
              <a:rPr sz="900" b="1" spc="-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900" b="1" spc="-120" dirty="0">
                <a:solidFill>
                  <a:srgbClr val="112845"/>
                </a:solidFill>
                <a:latin typeface="Arial"/>
                <a:cs typeface="Arial"/>
              </a:rPr>
              <a:t>TER</a:t>
            </a:r>
            <a:r>
              <a:rPr sz="9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900" b="1" spc="-50" dirty="0">
                <a:solidFill>
                  <a:srgbClr val="112845"/>
                </a:solidFill>
                <a:latin typeface="Arial"/>
                <a:cs typeface="Arial"/>
              </a:rPr>
              <a:t>Y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18764" y="3857879"/>
            <a:ext cx="3381375" cy="276860"/>
          </a:xfrm>
          <a:custGeom>
            <a:avLst/>
            <a:gdLst/>
            <a:ahLst/>
            <a:cxnLst/>
            <a:rect l="l" t="t" r="r" b="b"/>
            <a:pathLst>
              <a:path w="3381375" h="276860">
                <a:moveTo>
                  <a:pt x="3381375" y="0"/>
                </a:moveTo>
                <a:lnTo>
                  <a:pt x="0" y="0"/>
                </a:lnTo>
                <a:lnTo>
                  <a:pt x="0" y="276860"/>
                </a:lnTo>
                <a:lnTo>
                  <a:pt x="3381375" y="276860"/>
                </a:lnTo>
                <a:lnTo>
                  <a:pt x="33813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902966" y="3888104"/>
            <a:ext cx="26504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95" dirty="0">
                <a:solidFill>
                  <a:srgbClr val="112845"/>
                </a:solidFill>
                <a:latin typeface="Arial"/>
                <a:cs typeface="Arial"/>
              </a:rPr>
              <a:t>Cycle</a:t>
            </a:r>
            <a:r>
              <a:rPr sz="9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900" b="1" spc="-95" dirty="0">
                <a:solidFill>
                  <a:srgbClr val="112845"/>
                </a:solidFill>
                <a:latin typeface="Arial"/>
                <a:cs typeface="Arial"/>
              </a:rPr>
              <a:t>annuel</a:t>
            </a:r>
            <a:r>
              <a:rPr sz="9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900" b="1" spc="-80" dirty="0">
                <a:solidFill>
                  <a:srgbClr val="112845"/>
                </a:solidFill>
                <a:latin typeface="Arial"/>
                <a:cs typeface="Arial"/>
              </a:rPr>
              <a:t>d’ateliers</a:t>
            </a:r>
            <a:r>
              <a:rPr sz="9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900" b="1" spc="-85" dirty="0">
                <a:solidFill>
                  <a:srgbClr val="112845"/>
                </a:solidFill>
                <a:latin typeface="Arial"/>
                <a:cs typeface="Arial"/>
              </a:rPr>
              <a:t>sur</a:t>
            </a:r>
            <a:r>
              <a:rPr sz="9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900" b="1" spc="-80" dirty="0">
                <a:solidFill>
                  <a:srgbClr val="112845"/>
                </a:solidFill>
                <a:latin typeface="Arial"/>
                <a:cs typeface="Arial"/>
              </a:rPr>
              <a:t>les</a:t>
            </a:r>
            <a:r>
              <a:rPr sz="9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900" b="1" spc="-100" dirty="0">
                <a:solidFill>
                  <a:srgbClr val="112845"/>
                </a:solidFill>
                <a:latin typeface="Arial"/>
                <a:cs typeface="Arial"/>
              </a:rPr>
              <a:t>compétences</a:t>
            </a:r>
            <a:r>
              <a:rPr sz="9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900" b="1" spc="-80" dirty="0">
                <a:solidFill>
                  <a:srgbClr val="112845"/>
                </a:solidFill>
                <a:latin typeface="Arial"/>
                <a:cs typeface="Arial"/>
              </a:rPr>
              <a:t>émotionnelles</a:t>
            </a:r>
            <a:endParaRPr sz="9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67070" y="1667129"/>
            <a:ext cx="4025264" cy="401955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038469" y="2527528"/>
            <a:ext cx="1883410" cy="1025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300"/>
              </a:lnSpc>
              <a:spcBef>
                <a:spcPts val="95"/>
              </a:spcBef>
            </a:pP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Si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vous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avez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un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projet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avec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plusieurs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actions,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alors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il</a:t>
            </a:r>
            <a:r>
              <a:rPr sz="1100" spc="-4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vous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faut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remplir</a:t>
            </a:r>
            <a:r>
              <a:rPr sz="1100" b="1" spc="-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une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fiche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action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pour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chacune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d’entre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elles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Les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catégories</a:t>
            </a:r>
            <a:r>
              <a:rPr sz="1100" spc="-4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suivantes</a:t>
            </a:r>
            <a:r>
              <a:rPr sz="1100" spc="-4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sont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5361559" y="7089299"/>
            <a:ext cx="2705734" cy="2743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>
              <a:lnSpc>
                <a:spcPts val="1130"/>
              </a:lnSpc>
              <a:spcBef>
                <a:spcPts val="10"/>
              </a:spcBef>
            </a:pPr>
            <a:r>
              <a:rPr spc="-10" dirty="0"/>
              <a:t>STARS-</a:t>
            </a:r>
            <a:r>
              <a:rPr dirty="0"/>
              <a:t>FIR</a:t>
            </a:r>
            <a:r>
              <a:rPr spc="-20" dirty="0"/>
              <a:t> </a:t>
            </a:r>
            <a:r>
              <a:rPr dirty="0"/>
              <a:t>:</a:t>
            </a:r>
            <a:r>
              <a:rPr spc="-5" dirty="0"/>
              <a:t> </a:t>
            </a:r>
            <a:r>
              <a:rPr dirty="0"/>
              <a:t>un</a:t>
            </a:r>
            <a:r>
              <a:rPr spc="-15" dirty="0"/>
              <a:t> </a:t>
            </a:r>
            <a:r>
              <a:rPr dirty="0"/>
              <a:t>guide</a:t>
            </a:r>
            <a:r>
              <a:rPr spc="-5" dirty="0"/>
              <a:t> </a:t>
            </a:r>
            <a:r>
              <a:rPr dirty="0"/>
              <a:t>pour</a:t>
            </a:r>
            <a:r>
              <a:rPr spc="-5" dirty="0"/>
              <a:t> </a:t>
            </a:r>
            <a:r>
              <a:rPr dirty="0"/>
              <a:t>la</a:t>
            </a:r>
            <a:r>
              <a:rPr spc="-15" dirty="0"/>
              <a:t> </a:t>
            </a:r>
            <a:r>
              <a:rPr dirty="0"/>
              <a:t>qualité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mon</a:t>
            </a:r>
            <a:r>
              <a:rPr spc="-5" dirty="0"/>
              <a:t> </a:t>
            </a:r>
            <a:r>
              <a:rPr dirty="0"/>
              <a:t>projet</a:t>
            </a:r>
            <a:r>
              <a:rPr spc="-15" dirty="0"/>
              <a:t> </a:t>
            </a:r>
            <a:r>
              <a:rPr spc="-50" dirty="0"/>
              <a:t>·</a:t>
            </a:r>
            <a:r>
              <a:rPr dirty="0"/>
              <a:t> Promotion</a:t>
            </a:r>
            <a:r>
              <a:rPr spc="-25" dirty="0"/>
              <a:t> </a:t>
            </a:r>
            <a:r>
              <a:rPr dirty="0"/>
              <a:t>Grand</a:t>
            </a:r>
            <a:r>
              <a:rPr spc="-30" dirty="0"/>
              <a:t> </a:t>
            </a:r>
            <a:r>
              <a:rPr spc="-25" dirty="0"/>
              <a:t>Est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6038469" y="3543427"/>
            <a:ext cx="154940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donc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à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renseigner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pour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38469" y="3727526"/>
            <a:ext cx="157289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chaque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action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que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vous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38469" y="3914013"/>
            <a:ext cx="10972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mettrez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en</a:t>
            </a:r>
            <a:r>
              <a:rPr sz="11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place.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60" y="876046"/>
            <a:ext cx="59436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6CA92C"/>
                </a:solidFill>
                <a:latin typeface="Webdings"/>
                <a:cs typeface="Webdings"/>
              </a:rPr>
              <a:t>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PROJET</a:t>
            </a:r>
            <a:r>
              <a:rPr sz="1400" b="1" spc="-40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/</a:t>
            </a:r>
            <a:r>
              <a:rPr sz="1400" b="1" spc="-20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ACTIONS</a:t>
            </a:r>
            <a:r>
              <a:rPr sz="1400" b="1" spc="-35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/</a:t>
            </a:r>
            <a:r>
              <a:rPr sz="1400" b="1" spc="-25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Identification</a:t>
            </a:r>
            <a:r>
              <a:rPr sz="1400" b="1" spc="-5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-</a:t>
            </a:r>
            <a:r>
              <a:rPr sz="1400" b="1" spc="-45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Description</a:t>
            </a:r>
            <a:r>
              <a:rPr sz="1400" b="1" spc="-35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détaillée</a:t>
            </a:r>
            <a:r>
              <a:rPr sz="1400" b="1" spc="-45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de</a:t>
            </a:r>
            <a:r>
              <a:rPr sz="1400" b="1" spc="-35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6CA92C"/>
                </a:solidFill>
                <a:latin typeface="Arial"/>
                <a:cs typeface="Arial"/>
              </a:rPr>
              <a:t>l’action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14400" y="1352207"/>
            <a:ext cx="8267700" cy="5454015"/>
            <a:chOff x="914400" y="1352207"/>
            <a:chExt cx="8267700" cy="54540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925" y="1361732"/>
              <a:ext cx="8248650" cy="527939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19162" y="1356969"/>
              <a:ext cx="8258175" cy="5288915"/>
            </a:xfrm>
            <a:custGeom>
              <a:avLst/>
              <a:gdLst/>
              <a:ahLst/>
              <a:cxnLst/>
              <a:rect l="l" t="t" r="r" b="b"/>
              <a:pathLst>
                <a:path w="8258175" h="5288915">
                  <a:moveTo>
                    <a:pt x="0" y="5288915"/>
                  </a:moveTo>
                  <a:lnTo>
                    <a:pt x="8258175" y="5288915"/>
                  </a:lnTo>
                  <a:lnTo>
                    <a:pt x="8258175" y="0"/>
                  </a:lnTo>
                  <a:lnTo>
                    <a:pt x="0" y="0"/>
                  </a:lnTo>
                  <a:lnTo>
                    <a:pt x="0" y="5288915"/>
                  </a:lnTo>
                  <a:close/>
                </a:path>
              </a:pathLst>
            </a:custGeom>
            <a:ln w="952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6608" y="5510783"/>
              <a:ext cx="3710940" cy="12954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17419" y="5926836"/>
              <a:ext cx="3302507" cy="77877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237232" y="5858256"/>
              <a:ext cx="3209925" cy="866775"/>
            </a:xfrm>
            <a:custGeom>
              <a:avLst/>
              <a:gdLst/>
              <a:ahLst/>
              <a:cxnLst/>
              <a:rect l="l" t="t" r="r" b="b"/>
              <a:pathLst>
                <a:path w="3209925" h="866775">
                  <a:moveTo>
                    <a:pt x="3209924" y="0"/>
                  </a:moveTo>
                  <a:lnTo>
                    <a:pt x="0" y="0"/>
                  </a:lnTo>
                  <a:lnTo>
                    <a:pt x="0" y="866775"/>
                  </a:lnTo>
                  <a:lnTo>
                    <a:pt x="3209924" y="866775"/>
                  </a:lnTo>
                  <a:lnTo>
                    <a:pt x="32099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48230" y="5538470"/>
              <a:ext cx="3599179" cy="1186815"/>
            </a:xfrm>
            <a:custGeom>
              <a:avLst/>
              <a:gdLst/>
              <a:ahLst/>
              <a:cxnLst/>
              <a:rect l="l" t="t" r="r" b="b"/>
              <a:pathLst>
                <a:path w="3599179" h="1186815">
                  <a:moveTo>
                    <a:pt x="389000" y="1186561"/>
                  </a:moveTo>
                  <a:lnTo>
                    <a:pt x="3598926" y="1186561"/>
                  </a:lnTo>
                  <a:lnTo>
                    <a:pt x="3598926" y="319786"/>
                  </a:lnTo>
                  <a:lnTo>
                    <a:pt x="389000" y="319786"/>
                  </a:lnTo>
                  <a:lnTo>
                    <a:pt x="389000" y="1186561"/>
                  </a:lnTo>
                  <a:close/>
                </a:path>
                <a:path w="3599179" h="1186815">
                  <a:moveTo>
                    <a:pt x="0" y="0"/>
                  </a:moveTo>
                  <a:lnTo>
                    <a:pt x="257937" y="910551"/>
                  </a:lnTo>
                </a:path>
              </a:pathLst>
            </a:custGeom>
            <a:ln w="9525">
              <a:solidFill>
                <a:srgbClr val="00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322322" y="5992571"/>
            <a:ext cx="2947670" cy="5543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5"/>
              </a:spcBef>
            </a:pP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Indiquez</a:t>
            </a:r>
            <a:r>
              <a:rPr sz="1050" spc="-4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à</a:t>
            </a:r>
            <a:r>
              <a:rPr sz="1050" spc="-4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quel(s)</a:t>
            </a:r>
            <a:r>
              <a:rPr sz="1050" spc="-4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 action="ppaction://hlinksldjump"/>
              </a:rPr>
              <a:t>objectif(s)</a:t>
            </a:r>
            <a:r>
              <a:rPr sz="1050" b="1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105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5" action="ppaction://hlinksldjump"/>
              </a:rPr>
              <a:t>opérationnel(s)</a:t>
            </a:r>
            <a:r>
              <a:rPr sz="1050" b="1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de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la</a:t>
            </a:r>
            <a:r>
              <a:rPr sz="10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6" action="ppaction://hlinksldjump"/>
              </a:rPr>
              <a:t>partie</a:t>
            </a:r>
            <a:r>
              <a:rPr sz="105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6" action="ppaction://hlinksldjump"/>
              </a:rPr>
              <a:t> </a:t>
            </a:r>
            <a:r>
              <a:rPr sz="105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6" action="ppaction://hlinksldjump"/>
              </a:rPr>
              <a:t>«</a:t>
            </a:r>
            <a:r>
              <a:rPr sz="105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6" action="ppaction://hlinksldjump"/>
              </a:rPr>
              <a:t> </a:t>
            </a:r>
            <a:r>
              <a:rPr sz="105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6" action="ppaction://hlinksldjump"/>
              </a:rPr>
              <a:t>Objectifs</a:t>
            </a:r>
            <a:r>
              <a:rPr sz="105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6" action="ppaction://hlinksldjump"/>
              </a:rPr>
              <a:t> </a:t>
            </a:r>
            <a:r>
              <a:rPr sz="105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6" action="ppaction://hlinksldjump"/>
              </a:rPr>
              <a:t>»</a:t>
            </a:r>
            <a:r>
              <a:rPr sz="1050" spc="-25" dirty="0">
                <a:solidFill>
                  <a:srgbClr val="0000FF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cette</a:t>
            </a:r>
            <a:r>
              <a:rPr sz="10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action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se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rattache</a:t>
            </a:r>
            <a:r>
              <a:rPr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et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décrivez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là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en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112845"/>
                </a:solidFill>
                <a:latin typeface="Arial MT"/>
                <a:cs typeface="Arial MT"/>
              </a:rPr>
              <a:t>quelques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112845"/>
                </a:solidFill>
                <a:latin typeface="Arial MT"/>
                <a:cs typeface="Arial MT"/>
              </a:rPr>
              <a:t>lignes.</a:t>
            </a:r>
            <a:endParaRPr sz="105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12638" y="661495"/>
            <a:ext cx="5091684" cy="628624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741289" y="2139442"/>
            <a:ext cx="2897886" cy="4626972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41300" marR="67945" indent="-228600">
              <a:lnSpc>
                <a:spcPct val="103499"/>
              </a:lnSpc>
              <a:spcBef>
                <a:spcPts val="60"/>
              </a:spcBef>
              <a:buFont typeface="Symbol"/>
              <a:buChar char=""/>
              <a:tabLst>
                <a:tab pos="241300" algn="l"/>
              </a:tabLst>
            </a:pPr>
            <a:r>
              <a:rPr lang="fr-FR" sz="950" b="1" dirty="0">
                <a:solidFill>
                  <a:srgbClr val="112845"/>
                </a:solidFill>
                <a:latin typeface="Arial MT"/>
                <a:cs typeface="Arial MT"/>
              </a:rPr>
              <a:t>Pertinence au regard des besoins des adolescents</a:t>
            </a:r>
            <a:r>
              <a:rPr lang="fr-FR" sz="950" dirty="0">
                <a:solidFill>
                  <a:srgbClr val="112845"/>
                </a:solidFill>
                <a:latin typeface="Arial MT"/>
                <a:cs typeface="Arial MT"/>
              </a:rPr>
              <a:t> : compréhension des besoins, des vulnérabilités et du contexte des adolescents ciblés.</a:t>
            </a:r>
          </a:p>
          <a:p>
            <a:pPr marL="241300" marR="67945" indent="-228600">
              <a:lnSpc>
                <a:spcPct val="103499"/>
              </a:lnSpc>
              <a:spcBef>
                <a:spcPts val="60"/>
              </a:spcBef>
              <a:buFont typeface="Symbol"/>
              <a:buChar char=""/>
              <a:tabLst>
                <a:tab pos="241300" algn="l"/>
              </a:tabLst>
            </a:pPr>
            <a:r>
              <a:rPr lang="fr-FR" sz="950" b="1" dirty="0">
                <a:solidFill>
                  <a:srgbClr val="112845"/>
                </a:solidFill>
                <a:latin typeface="Arial MT"/>
                <a:cs typeface="Arial MT"/>
              </a:rPr>
              <a:t>Clarté, fiabilité et conformité des contenus </a:t>
            </a:r>
            <a:r>
              <a:rPr lang="fr-FR" sz="950" dirty="0">
                <a:solidFill>
                  <a:srgbClr val="112845"/>
                </a:solidFill>
                <a:latin typeface="Arial MT"/>
                <a:cs typeface="Arial MT"/>
              </a:rPr>
              <a:t>: Les informations transmises exactes, compréhensibles et conformes aux recommandations nationales.</a:t>
            </a:r>
          </a:p>
          <a:p>
            <a:pPr marL="241300" marR="67945" indent="-228600">
              <a:lnSpc>
                <a:spcPct val="103499"/>
              </a:lnSpc>
              <a:spcBef>
                <a:spcPts val="60"/>
              </a:spcBef>
              <a:buFont typeface="Symbol"/>
              <a:buChar char=""/>
              <a:tabLst>
                <a:tab pos="241300" algn="l"/>
              </a:tabLst>
            </a:pPr>
            <a:r>
              <a:rPr lang="fr-FR" sz="950" b="1" dirty="0">
                <a:solidFill>
                  <a:srgbClr val="112845"/>
                </a:solidFill>
                <a:latin typeface="Arial MT"/>
                <a:cs typeface="Arial MT"/>
              </a:rPr>
              <a:t>Approche globale, positive et non stigmatisante de la santé sexuelle </a:t>
            </a:r>
            <a:r>
              <a:rPr lang="fr-FR" sz="950" dirty="0">
                <a:solidFill>
                  <a:srgbClr val="112845"/>
                </a:solidFill>
                <a:latin typeface="Arial MT"/>
                <a:cs typeface="Arial MT"/>
              </a:rPr>
              <a:t>: valorisation de l’autonomie, le respect de soi et des choix éclairés.</a:t>
            </a:r>
          </a:p>
          <a:p>
            <a:pPr marL="241300" marR="67945" indent="-228600">
              <a:lnSpc>
                <a:spcPct val="103499"/>
              </a:lnSpc>
              <a:spcBef>
                <a:spcPts val="60"/>
              </a:spcBef>
              <a:buFont typeface="Symbol"/>
              <a:buChar char=""/>
              <a:tabLst>
                <a:tab pos="241300" algn="l"/>
              </a:tabLst>
            </a:pPr>
            <a:r>
              <a:rPr lang="fr-FR" sz="950" b="1" dirty="0">
                <a:solidFill>
                  <a:srgbClr val="112845"/>
                </a:solidFill>
                <a:latin typeface="Arial MT"/>
                <a:cs typeface="Arial MT"/>
              </a:rPr>
              <a:t>Développement effectif des compétences psychosociales </a:t>
            </a:r>
            <a:r>
              <a:rPr lang="fr-FR" sz="950" dirty="0">
                <a:solidFill>
                  <a:srgbClr val="112845"/>
                </a:solidFill>
                <a:latin typeface="Arial MT"/>
                <a:cs typeface="Arial MT"/>
              </a:rPr>
              <a:t>: prise de décision, affirmation de soi, communication négociation.</a:t>
            </a:r>
          </a:p>
          <a:p>
            <a:pPr marL="241300" marR="67945" indent="-228600">
              <a:lnSpc>
                <a:spcPct val="103499"/>
              </a:lnSpc>
              <a:spcBef>
                <a:spcPts val="60"/>
              </a:spcBef>
              <a:buFont typeface="Symbol"/>
              <a:buChar char=""/>
              <a:tabLst>
                <a:tab pos="241300" algn="l"/>
              </a:tabLst>
            </a:pPr>
            <a:r>
              <a:rPr lang="fr-FR" sz="950" b="1" dirty="0">
                <a:solidFill>
                  <a:srgbClr val="112845"/>
                </a:solidFill>
                <a:latin typeface="Arial MT"/>
                <a:cs typeface="Arial MT"/>
              </a:rPr>
              <a:t>Respect du cadre éthique, juridique et institutionnel </a:t>
            </a:r>
            <a:r>
              <a:rPr lang="fr-FR" sz="950" dirty="0">
                <a:solidFill>
                  <a:srgbClr val="112845"/>
                </a:solidFill>
                <a:latin typeface="Arial MT"/>
                <a:cs typeface="Arial MT"/>
              </a:rPr>
              <a:t>: Confidentialité, posture non </a:t>
            </a:r>
            <a:r>
              <a:rPr lang="fr-FR" sz="950" dirty="0" err="1">
                <a:solidFill>
                  <a:srgbClr val="112845"/>
                </a:solidFill>
                <a:latin typeface="Arial MT"/>
                <a:cs typeface="Arial MT"/>
              </a:rPr>
              <a:t>jugeante</a:t>
            </a:r>
            <a:r>
              <a:rPr lang="fr-FR" sz="950" dirty="0">
                <a:solidFill>
                  <a:srgbClr val="112845"/>
                </a:solidFill>
                <a:latin typeface="Arial MT"/>
                <a:cs typeface="Arial MT"/>
              </a:rPr>
              <a:t>, droits des mineurs garantis.</a:t>
            </a:r>
          </a:p>
          <a:p>
            <a:pPr marL="241300" marR="67945" indent="-228600">
              <a:lnSpc>
                <a:spcPct val="103499"/>
              </a:lnSpc>
              <a:spcBef>
                <a:spcPts val="60"/>
              </a:spcBef>
              <a:buFont typeface="Symbol"/>
              <a:buChar char=""/>
              <a:tabLst>
                <a:tab pos="241300" algn="l"/>
              </a:tabLst>
            </a:pPr>
            <a:r>
              <a:rPr lang="fr-FR" sz="950" b="1" dirty="0">
                <a:solidFill>
                  <a:srgbClr val="112845"/>
                </a:solidFill>
                <a:latin typeface="Arial MT"/>
                <a:cs typeface="Arial MT"/>
              </a:rPr>
              <a:t>Lisibilité des parcours et capacité d’orientation </a:t>
            </a:r>
            <a:r>
              <a:rPr lang="fr-FR" sz="950" dirty="0">
                <a:solidFill>
                  <a:srgbClr val="112845"/>
                </a:solidFill>
                <a:latin typeface="Arial MT"/>
                <a:cs typeface="Arial MT"/>
              </a:rPr>
              <a:t>: identifier clairement les ressources locales et les modalités concrètes d’accès à la contraception.</a:t>
            </a:r>
          </a:p>
          <a:p>
            <a:pPr marL="241300" marR="67945" indent="-228600">
              <a:lnSpc>
                <a:spcPct val="103499"/>
              </a:lnSpc>
              <a:spcBef>
                <a:spcPts val="60"/>
              </a:spcBef>
              <a:buFont typeface="Symbol"/>
              <a:buChar char=""/>
              <a:tabLst>
                <a:tab pos="241300" algn="l"/>
              </a:tabLst>
            </a:pPr>
            <a:r>
              <a:rPr lang="fr-FR" sz="950" b="1" dirty="0">
                <a:solidFill>
                  <a:srgbClr val="112845"/>
                </a:solidFill>
                <a:latin typeface="Arial MT"/>
                <a:cs typeface="Arial MT"/>
              </a:rPr>
              <a:t>Qualité de la posture et des compétences des intervenants </a:t>
            </a:r>
            <a:r>
              <a:rPr lang="fr-FR" sz="950" dirty="0">
                <a:solidFill>
                  <a:srgbClr val="112845"/>
                </a:solidFill>
                <a:latin typeface="Arial MT"/>
                <a:cs typeface="Arial MT"/>
              </a:rPr>
              <a:t>: Les intervenants formés, légitimes, et posture bienveillante, adaptée aux adolescents.</a:t>
            </a:r>
          </a:p>
          <a:p>
            <a:pPr marL="241300" marR="67945" indent="-228600">
              <a:lnSpc>
                <a:spcPct val="103499"/>
              </a:lnSpc>
              <a:spcBef>
                <a:spcPts val="60"/>
              </a:spcBef>
              <a:buFont typeface="Symbol"/>
              <a:buChar char=""/>
              <a:tabLst>
                <a:tab pos="241300" algn="l"/>
              </a:tabLst>
            </a:pPr>
            <a:r>
              <a:rPr lang="fr-FR" sz="950" b="1" dirty="0">
                <a:solidFill>
                  <a:srgbClr val="112845"/>
                </a:solidFill>
                <a:latin typeface="Arial MT"/>
                <a:cs typeface="Arial MT"/>
              </a:rPr>
              <a:t>Traçabilité et évaluation minimale de l’action </a:t>
            </a:r>
            <a:r>
              <a:rPr lang="fr-FR" sz="950" dirty="0">
                <a:solidFill>
                  <a:srgbClr val="112845"/>
                </a:solidFill>
                <a:latin typeface="Arial MT"/>
                <a:cs typeface="Arial MT"/>
              </a:rPr>
              <a:t>: Les objectifs, publics, modalités et résultats de l’action sont documentés, ave</a:t>
            </a:r>
            <a:r>
              <a:rPr lang="fr-FR" sz="1000" dirty="0">
                <a:solidFill>
                  <a:srgbClr val="112845"/>
                </a:solidFill>
                <a:latin typeface="Arial MT"/>
                <a:cs typeface="Arial MT"/>
              </a:rPr>
              <a:t>c au moins un indicateur de suivi.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.</a:t>
            </a:r>
            <a:endParaRPr sz="105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8629650" y="6086525"/>
            <a:ext cx="1619250" cy="971550"/>
            <a:chOff x="8629650" y="6086525"/>
            <a:chExt cx="1619250" cy="971550"/>
          </a:xfrm>
        </p:grpSpPr>
        <p:sp>
          <p:nvSpPr>
            <p:cNvPr id="16" name="object 16"/>
            <p:cNvSpPr/>
            <p:nvPr/>
          </p:nvSpPr>
          <p:spPr>
            <a:xfrm>
              <a:off x="8639175" y="6096050"/>
              <a:ext cx="1600200" cy="952500"/>
            </a:xfrm>
            <a:custGeom>
              <a:avLst/>
              <a:gdLst/>
              <a:ahLst/>
              <a:cxnLst/>
              <a:rect l="l" t="t" r="r" b="b"/>
              <a:pathLst>
                <a:path w="1600200" h="952500">
                  <a:moveTo>
                    <a:pt x="1600200" y="0"/>
                  </a:moveTo>
                  <a:lnTo>
                    <a:pt x="0" y="0"/>
                  </a:lnTo>
                  <a:lnTo>
                    <a:pt x="0" y="952500"/>
                  </a:lnTo>
                  <a:lnTo>
                    <a:pt x="1600200" y="952500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639175" y="6096050"/>
              <a:ext cx="1600200" cy="952500"/>
            </a:xfrm>
            <a:custGeom>
              <a:avLst/>
              <a:gdLst/>
              <a:ahLst/>
              <a:cxnLst/>
              <a:rect l="l" t="t" r="r" b="b"/>
              <a:pathLst>
                <a:path w="1600200" h="952500">
                  <a:moveTo>
                    <a:pt x="0" y="952500"/>
                  </a:moveTo>
                  <a:lnTo>
                    <a:pt x="1600200" y="952500"/>
                  </a:lnTo>
                  <a:lnTo>
                    <a:pt x="1600200" y="0"/>
                  </a:lnTo>
                  <a:lnTo>
                    <a:pt x="0" y="0"/>
                  </a:lnTo>
                  <a:lnTo>
                    <a:pt x="0" y="952500"/>
                  </a:lnTo>
                  <a:close/>
                </a:path>
              </a:pathLst>
            </a:custGeom>
            <a:ln w="19050">
              <a:solidFill>
                <a:srgbClr val="1128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728709" y="6199428"/>
            <a:ext cx="1354455" cy="763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Pensez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à</a:t>
            </a:r>
            <a:r>
              <a:rPr sz="11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décrire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comment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ces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critères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sont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respectés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dans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votre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action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112845"/>
                </a:solidFill>
                <a:latin typeface="Arial MT"/>
                <a:cs typeface="Arial MT"/>
              </a:rPr>
              <a:t>!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178685" y="1465199"/>
            <a:ext cx="6861809" cy="4773930"/>
            <a:chOff x="2178685" y="1465199"/>
            <a:chExt cx="6861809" cy="4773930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70569" y="5486438"/>
              <a:ext cx="669925" cy="75230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96945" y="3860800"/>
              <a:ext cx="676275" cy="71818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178685" y="1465199"/>
              <a:ext cx="3295650" cy="285750"/>
            </a:xfrm>
            <a:custGeom>
              <a:avLst/>
              <a:gdLst/>
              <a:ahLst/>
              <a:cxnLst/>
              <a:rect l="l" t="t" r="r" b="b"/>
              <a:pathLst>
                <a:path w="3295650" h="285750">
                  <a:moveTo>
                    <a:pt x="3295650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3295650" y="285750"/>
                  </a:lnTo>
                  <a:lnTo>
                    <a:pt x="32956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169922" y="1491742"/>
            <a:ext cx="256095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dirty="0">
                <a:solidFill>
                  <a:srgbClr val="112845"/>
                </a:solidFill>
                <a:latin typeface="Arial MT"/>
                <a:cs typeface="Arial MT"/>
              </a:rPr>
              <a:t>01</a:t>
            </a:r>
            <a:r>
              <a:rPr sz="135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12845"/>
                </a:solidFill>
                <a:latin typeface="Arial MT"/>
                <a:cs typeface="Arial MT"/>
              </a:rPr>
              <a:t>-</a:t>
            </a:r>
            <a:r>
              <a:rPr sz="135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12845"/>
                </a:solidFill>
                <a:latin typeface="Arial MT"/>
                <a:cs typeface="Arial MT"/>
              </a:rPr>
              <a:t>En</a:t>
            </a:r>
            <a:r>
              <a:rPr sz="13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12845"/>
                </a:solidFill>
                <a:latin typeface="Arial MT"/>
                <a:cs typeface="Arial MT"/>
              </a:rPr>
              <a:t>création</a:t>
            </a:r>
            <a:r>
              <a:rPr sz="135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12845"/>
                </a:solidFill>
                <a:latin typeface="Arial MT"/>
                <a:cs typeface="Arial MT"/>
              </a:rPr>
              <a:t>-</a:t>
            </a:r>
            <a:r>
              <a:rPr sz="13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12845"/>
                </a:solidFill>
                <a:latin typeface="Arial MT"/>
                <a:cs typeface="Arial MT"/>
              </a:rPr>
              <a:t>Nouvelle</a:t>
            </a:r>
            <a:r>
              <a:rPr sz="135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350" spc="-10" dirty="0">
                <a:solidFill>
                  <a:srgbClr val="112845"/>
                </a:solidFill>
                <a:latin typeface="Arial MT"/>
                <a:cs typeface="Arial MT"/>
              </a:rPr>
              <a:t>action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280529" y="981202"/>
            <a:ext cx="1417320" cy="54165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indent="411480" algn="r">
              <a:lnSpc>
                <a:spcPct val="103600"/>
              </a:lnSpc>
              <a:spcBef>
                <a:spcPts val="55"/>
              </a:spcBef>
            </a:pPr>
            <a:r>
              <a:rPr sz="1100" b="1" dirty="0">
                <a:solidFill>
                  <a:srgbClr val="17365D"/>
                </a:solidFill>
                <a:latin typeface="Arial"/>
                <a:cs typeface="Arial"/>
              </a:rPr>
              <a:t>Si vous</a:t>
            </a:r>
            <a:r>
              <a:rPr sz="1100" b="1" spc="-20" dirty="0">
                <a:solidFill>
                  <a:srgbClr val="17365D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17365D"/>
                </a:solidFill>
                <a:latin typeface="Arial"/>
                <a:cs typeface="Arial"/>
              </a:rPr>
              <a:t>mettez </a:t>
            </a:r>
            <a:r>
              <a:rPr sz="1100" b="1" dirty="0">
                <a:solidFill>
                  <a:srgbClr val="17365D"/>
                </a:solidFill>
                <a:latin typeface="Arial"/>
                <a:cs typeface="Arial"/>
              </a:rPr>
              <a:t>en</a:t>
            </a:r>
            <a:r>
              <a:rPr sz="1100" b="1" spc="-15" dirty="0">
                <a:solidFill>
                  <a:srgbClr val="17365D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7365D"/>
                </a:solidFill>
                <a:latin typeface="Arial"/>
                <a:cs typeface="Arial"/>
              </a:rPr>
              <a:t>place</a:t>
            </a:r>
            <a:r>
              <a:rPr sz="1100" b="1" spc="-25" dirty="0">
                <a:solidFill>
                  <a:srgbClr val="17365D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7365D"/>
                </a:solidFill>
                <a:latin typeface="Arial"/>
                <a:cs typeface="Arial"/>
              </a:rPr>
              <a:t>une</a:t>
            </a:r>
            <a:r>
              <a:rPr sz="1100" b="1" spc="-15" dirty="0">
                <a:solidFill>
                  <a:srgbClr val="17365D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17365D"/>
                </a:solidFill>
                <a:latin typeface="Arial"/>
                <a:cs typeface="Arial"/>
              </a:rPr>
              <a:t>série </a:t>
            </a:r>
            <a:r>
              <a:rPr sz="1100" b="1" dirty="0">
                <a:solidFill>
                  <a:srgbClr val="17365D"/>
                </a:solidFill>
                <a:latin typeface="Arial"/>
                <a:cs typeface="Arial"/>
              </a:rPr>
              <a:t>d’ateliers</a:t>
            </a:r>
            <a:r>
              <a:rPr sz="1100" b="1" spc="-40" dirty="0">
                <a:solidFill>
                  <a:srgbClr val="17365D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7365D"/>
                </a:solidFill>
                <a:latin typeface="Arial"/>
                <a:cs typeface="Arial"/>
              </a:rPr>
              <a:t>auprès</a:t>
            </a:r>
            <a:r>
              <a:rPr sz="1100" b="1" spc="-30" dirty="0">
                <a:solidFill>
                  <a:srgbClr val="17365D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17365D"/>
                </a:solidFill>
                <a:latin typeface="Arial"/>
                <a:cs typeface="Arial"/>
              </a:rPr>
              <a:t>des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303389" y="1500886"/>
            <a:ext cx="1393825" cy="519951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97790" marR="5080" indent="-85725">
              <a:lnSpc>
                <a:spcPct val="102699"/>
              </a:lnSpc>
              <a:spcBef>
                <a:spcPts val="65"/>
              </a:spcBef>
            </a:pPr>
            <a:r>
              <a:rPr lang="fr-FR" sz="1100" b="1" dirty="0">
                <a:solidFill>
                  <a:srgbClr val="17365D"/>
                </a:solidFill>
                <a:latin typeface="Arial"/>
                <a:cs typeface="Arial"/>
              </a:rPr>
              <a:t>lycéens</a:t>
            </a:r>
            <a:r>
              <a:rPr sz="1100" b="1" dirty="0">
                <a:solidFill>
                  <a:srgbClr val="17365D"/>
                </a:solidFill>
                <a:latin typeface="Arial"/>
                <a:cs typeface="Arial"/>
              </a:rPr>
              <a:t>,</a:t>
            </a:r>
            <a:r>
              <a:rPr sz="1100" b="1" spc="-15" dirty="0">
                <a:solidFill>
                  <a:srgbClr val="17365D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7365D"/>
                </a:solidFill>
                <a:latin typeface="Arial"/>
                <a:cs typeface="Arial"/>
              </a:rPr>
              <a:t>pensez</a:t>
            </a:r>
            <a:r>
              <a:rPr sz="1100" b="1" spc="-25" dirty="0">
                <a:solidFill>
                  <a:srgbClr val="17365D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7365D"/>
                </a:solidFill>
                <a:latin typeface="Arial"/>
                <a:cs typeface="Arial"/>
              </a:rPr>
              <a:t>à</a:t>
            </a:r>
            <a:r>
              <a:rPr sz="1100" b="1" spc="-30" dirty="0">
                <a:solidFill>
                  <a:srgbClr val="17365D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17365D"/>
                </a:solidFill>
                <a:latin typeface="Arial"/>
                <a:cs typeface="Arial"/>
              </a:rPr>
              <a:t>ces </a:t>
            </a:r>
            <a:r>
              <a:rPr sz="1100" b="1" dirty="0">
                <a:solidFill>
                  <a:srgbClr val="17365D"/>
                </a:solidFill>
                <a:latin typeface="Arial"/>
                <a:cs typeface="Arial"/>
              </a:rPr>
              <a:t>critères</a:t>
            </a:r>
            <a:r>
              <a:rPr sz="1100" b="1" spc="-20" dirty="0">
                <a:solidFill>
                  <a:srgbClr val="17365D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7365D"/>
                </a:solidFill>
                <a:latin typeface="Arial"/>
                <a:cs typeface="Arial"/>
              </a:rPr>
              <a:t>de</a:t>
            </a:r>
            <a:r>
              <a:rPr sz="1100" b="1" spc="-30" dirty="0">
                <a:solidFill>
                  <a:srgbClr val="17365D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7365D"/>
                </a:solidFill>
                <a:latin typeface="Arial"/>
                <a:cs typeface="Arial"/>
              </a:rPr>
              <a:t>qualité</a:t>
            </a:r>
            <a:r>
              <a:rPr sz="1100" b="1" spc="-20" dirty="0">
                <a:solidFill>
                  <a:srgbClr val="17365D"/>
                </a:solidFill>
                <a:latin typeface="Arial"/>
                <a:cs typeface="Arial"/>
              </a:rPr>
              <a:t> </a:t>
            </a:r>
            <a:r>
              <a:rPr sz="1100" b="1" spc="-50" dirty="0">
                <a:solidFill>
                  <a:srgbClr val="17365D"/>
                </a:solidFill>
                <a:latin typeface="Arial"/>
                <a:cs typeface="Arial"/>
              </a:rPr>
              <a:t>!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318023" y="1715732"/>
            <a:ext cx="4667250" cy="276860"/>
          </a:xfrm>
          <a:custGeom>
            <a:avLst/>
            <a:gdLst/>
            <a:ahLst/>
            <a:cxnLst/>
            <a:rect l="l" t="t" r="r" b="b"/>
            <a:pathLst>
              <a:path w="4667250" h="276860">
                <a:moveTo>
                  <a:pt x="4667250" y="0"/>
                </a:moveTo>
                <a:lnTo>
                  <a:pt x="0" y="0"/>
                </a:lnTo>
                <a:lnTo>
                  <a:pt x="0" y="276860"/>
                </a:lnTo>
                <a:lnTo>
                  <a:pt x="4667250" y="276860"/>
                </a:lnTo>
                <a:lnTo>
                  <a:pt x="4667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l"/>
            <a:endParaRPr dirty="0"/>
          </a:p>
        </p:txBody>
      </p:sp>
      <p:sp>
        <p:nvSpPr>
          <p:cNvPr id="27" name="object 27"/>
          <p:cNvSpPr txBox="1"/>
          <p:nvPr/>
        </p:nvSpPr>
        <p:spPr>
          <a:xfrm>
            <a:off x="1549653" y="1723390"/>
            <a:ext cx="314642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13740" marR="0" lvl="0" indent="0" algn="l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cs typeface="Arial"/>
              </a:rPr>
              <a:t>La contraception c’est pas une option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xfrm>
            <a:off x="5361559" y="7089299"/>
            <a:ext cx="2705734" cy="2743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>
              <a:lnSpc>
                <a:spcPts val="1130"/>
              </a:lnSpc>
              <a:spcBef>
                <a:spcPts val="10"/>
              </a:spcBef>
            </a:pPr>
            <a:r>
              <a:rPr spc="-10" dirty="0"/>
              <a:t>STARS-</a:t>
            </a:r>
            <a:r>
              <a:rPr dirty="0"/>
              <a:t>FIR</a:t>
            </a:r>
            <a:r>
              <a:rPr spc="-20" dirty="0"/>
              <a:t> </a:t>
            </a:r>
            <a:r>
              <a:rPr dirty="0"/>
              <a:t>:</a:t>
            </a:r>
            <a:r>
              <a:rPr spc="-5" dirty="0"/>
              <a:t> </a:t>
            </a:r>
            <a:r>
              <a:rPr dirty="0"/>
              <a:t>un</a:t>
            </a:r>
            <a:r>
              <a:rPr spc="-15" dirty="0"/>
              <a:t> </a:t>
            </a:r>
            <a:r>
              <a:rPr dirty="0"/>
              <a:t>guide</a:t>
            </a:r>
            <a:r>
              <a:rPr spc="-5" dirty="0"/>
              <a:t> </a:t>
            </a:r>
            <a:r>
              <a:rPr dirty="0"/>
              <a:t>pour</a:t>
            </a:r>
            <a:r>
              <a:rPr spc="-5" dirty="0"/>
              <a:t> </a:t>
            </a:r>
            <a:r>
              <a:rPr dirty="0"/>
              <a:t>la</a:t>
            </a:r>
            <a:r>
              <a:rPr spc="-15" dirty="0"/>
              <a:t> </a:t>
            </a:r>
            <a:r>
              <a:rPr dirty="0"/>
              <a:t>qualité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mon</a:t>
            </a:r>
            <a:r>
              <a:rPr spc="-5" dirty="0"/>
              <a:t> </a:t>
            </a:r>
            <a:r>
              <a:rPr dirty="0"/>
              <a:t>projet</a:t>
            </a:r>
            <a:r>
              <a:rPr spc="-15" dirty="0"/>
              <a:t> </a:t>
            </a:r>
            <a:r>
              <a:rPr spc="-50" dirty="0"/>
              <a:t>·</a:t>
            </a:r>
            <a:r>
              <a:rPr dirty="0"/>
              <a:t> Promotion</a:t>
            </a:r>
            <a:r>
              <a:rPr spc="-25" dirty="0"/>
              <a:t> </a:t>
            </a:r>
            <a:r>
              <a:rPr dirty="0"/>
              <a:t>Grand</a:t>
            </a:r>
            <a:r>
              <a:rPr spc="-30" dirty="0"/>
              <a:t> </a:t>
            </a:r>
            <a:r>
              <a:rPr spc="-25" dirty="0"/>
              <a:t>Est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6722" y="615381"/>
            <a:ext cx="4417060" cy="1397627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050" b="1" dirty="0">
                <a:solidFill>
                  <a:srgbClr val="48701E"/>
                </a:solidFill>
                <a:latin typeface="Arial"/>
                <a:cs typeface="Arial"/>
              </a:rPr>
              <a:t>L’équipe</a:t>
            </a:r>
            <a:r>
              <a:rPr sz="1050" b="1" spc="-30" dirty="0">
                <a:solidFill>
                  <a:srgbClr val="48701E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48701E"/>
                </a:solidFill>
                <a:latin typeface="Arial"/>
                <a:cs typeface="Arial"/>
              </a:rPr>
              <a:t>projet</a:t>
            </a:r>
            <a:endParaRPr sz="1050" dirty="0">
              <a:latin typeface="Arial"/>
              <a:cs typeface="Arial"/>
            </a:endParaRPr>
          </a:p>
          <a:p>
            <a:pPr marL="12700" marR="5080">
              <a:lnSpc>
                <a:spcPct val="110200"/>
              </a:lnSpc>
              <a:spcBef>
                <a:spcPts val="605"/>
              </a:spcBef>
            </a:pP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Un</a:t>
            </a:r>
            <a:r>
              <a:rPr sz="10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projet</a:t>
            </a:r>
            <a:r>
              <a:rPr sz="10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ne</a:t>
            </a:r>
            <a:r>
              <a:rPr sz="10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se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porte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jamais</a:t>
            </a:r>
            <a:r>
              <a:rPr sz="10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seul.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112845"/>
                </a:solidFill>
                <a:latin typeface="Arial MT"/>
                <a:cs typeface="Arial MT"/>
              </a:rPr>
              <a:t>L’équipe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projet</a:t>
            </a:r>
            <a:r>
              <a:rPr sz="105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doit,</a:t>
            </a:r>
            <a:r>
              <a:rPr sz="10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le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plus</a:t>
            </a:r>
            <a:r>
              <a:rPr sz="10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112845"/>
                </a:solidFill>
                <a:latin typeface="Arial MT"/>
                <a:cs typeface="Arial MT"/>
              </a:rPr>
              <a:t>possible,</a:t>
            </a:r>
            <a:r>
              <a:rPr sz="1050" spc="50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être</a:t>
            </a:r>
            <a:r>
              <a:rPr sz="1050" spc="-4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composée</a:t>
            </a:r>
            <a:r>
              <a:rPr sz="1050" spc="-4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1050" spc="-4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profils</a:t>
            </a:r>
            <a:r>
              <a:rPr sz="1050" spc="-4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diversifiés</a:t>
            </a:r>
            <a:r>
              <a:rPr sz="105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permettant</a:t>
            </a:r>
            <a:r>
              <a:rPr sz="1050" spc="-4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à</a:t>
            </a:r>
            <a:r>
              <a:rPr sz="1050" spc="-4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chacun·e</a:t>
            </a:r>
            <a:r>
              <a:rPr sz="105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d’apporter</a:t>
            </a:r>
            <a:r>
              <a:rPr sz="1050" spc="-4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son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expertise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ou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112845"/>
                </a:solidFill>
                <a:latin typeface="Arial MT"/>
                <a:cs typeface="Arial MT"/>
              </a:rPr>
              <a:t>expérience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dans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toutes</a:t>
            </a:r>
            <a:r>
              <a:rPr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les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étapes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du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projet.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Pensez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spc="-50" dirty="0">
                <a:solidFill>
                  <a:srgbClr val="112845"/>
                </a:solidFill>
                <a:latin typeface="Arial MT"/>
                <a:cs typeface="Arial MT"/>
              </a:rPr>
              <a:t>à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 intégrer</a:t>
            </a:r>
            <a:r>
              <a:rPr sz="105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dès</a:t>
            </a:r>
            <a:r>
              <a:rPr sz="10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le</a:t>
            </a:r>
            <a:r>
              <a:rPr sz="10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début</a:t>
            </a:r>
            <a:r>
              <a:rPr sz="10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le</a:t>
            </a:r>
            <a:r>
              <a:rPr sz="10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public</a:t>
            </a:r>
            <a:r>
              <a:rPr sz="10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cible,</a:t>
            </a:r>
            <a:r>
              <a:rPr sz="10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afin</a:t>
            </a:r>
            <a:r>
              <a:rPr sz="10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10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réfléchir</a:t>
            </a:r>
            <a:r>
              <a:rPr sz="10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et</a:t>
            </a:r>
            <a:r>
              <a:rPr sz="105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construire</a:t>
            </a:r>
            <a:r>
              <a:rPr sz="1050" spc="-4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un</a:t>
            </a:r>
            <a:r>
              <a:rPr sz="10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112845"/>
                </a:solidFill>
                <a:latin typeface="Arial MT"/>
                <a:cs typeface="Arial MT"/>
              </a:rPr>
              <a:t>projet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adapté</a:t>
            </a:r>
            <a:r>
              <a:rPr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à</a:t>
            </a:r>
            <a:r>
              <a:rPr sz="105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ses</a:t>
            </a:r>
            <a:r>
              <a:rPr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112845"/>
                </a:solidFill>
                <a:latin typeface="Arial MT"/>
                <a:cs typeface="Arial MT"/>
              </a:rPr>
              <a:t>spécificités</a:t>
            </a:r>
            <a:r>
              <a:rPr sz="105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et</a:t>
            </a:r>
            <a:r>
              <a:rPr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à</a:t>
            </a:r>
            <a:r>
              <a:rPr sz="105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ses</a:t>
            </a:r>
            <a:r>
              <a:rPr sz="105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besoins.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Ici,</a:t>
            </a:r>
            <a:r>
              <a:rPr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on</a:t>
            </a:r>
            <a:r>
              <a:rPr sz="105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112845"/>
                </a:solidFill>
                <a:latin typeface="Arial MT"/>
                <a:cs typeface="Arial MT"/>
              </a:rPr>
              <a:t>indique</a:t>
            </a:r>
            <a:r>
              <a:rPr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donc</a:t>
            </a:r>
            <a:r>
              <a:rPr sz="105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qui</a:t>
            </a:r>
            <a:r>
              <a:rPr sz="105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sont</a:t>
            </a:r>
            <a:r>
              <a:rPr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les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 membres</a:t>
            </a:r>
            <a:r>
              <a:rPr lang="fr-FR" sz="10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lang="fr-FR" sz="10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spc="-10" dirty="0">
                <a:solidFill>
                  <a:srgbClr val="112845"/>
                </a:solidFill>
                <a:latin typeface="Arial MT"/>
                <a:cs typeface="Arial MT"/>
              </a:rPr>
              <a:t>l’équipe</a:t>
            </a:r>
            <a:r>
              <a:rPr lang="fr-FR" sz="10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projet</a:t>
            </a:r>
            <a:r>
              <a:rPr lang="fr-FR" sz="105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endParaRPr sz="1050" dirty="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6486" y="2002662"/>
            <a:ext cx="4387215" cy="883919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050" b="1" dirty="0">
                <a:solidFill>
                  <a:srgbClr val="48701E"/>
                </a:solidFill>
                <a:latin typeface="Arial"/>
                <a:cs typeface="Arial"/>
              </a:rPr>
              <a:t>Construction</a:t>
            </a:r>
            <a:r>
              <a:rPr sz="1050" b="1" spc="-30" dirty="0">
                <a:solidFill>
                  <a:srgbClr val="48701E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48701E"/>
                </a:solidFill>
                <a:latin typeface="Arial"/>
                <a:cs typeface="Arial"/>
              </a:rPr>
              <a:t>d’une</a:t>
            </a:r>
            <a:r>
              <a:rPr sz="1050" b="1" spc="-35" dirty="0">
                <a:solidFill>
                  <a:srgbClr val="48701E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48701E"/>
                </a:solidFill>
                <a:latin typeface="Arial"/>
                <a:cs typeface="Arial"/>
              </a:rPr>
              <a:t>culture</a:t>
            </a:r>
            <a:r>
              <a:rPr sz="1050" b="1" spc="-35" dirty="0">
                <a:solidFill>
                  <a:srgbClr val="48701E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48701E"/>
                </a:solidFill>
                <a:latin typeface="Arial"/>
                <a:cs typeface="Arial"/>
              </a:rPr>
              <a:t>commune</a:t>
            </a:r>
            <a:endParaRPr sz="1050" dirty="0">
              <a:latin typeface="Arial"/>
              <a:cs typeface="Arial"/>
            </a:endParaRPr>
          </a:p>
          <a:p>
            <a:pPr marL="12700" marR="5080">
              <a:lnSpc>
                <a:spcPct val="110000"/>
              </a:lnSpc>
              <a:spcBef>
                <a:spcPts val="605"/>
              </a:spcBef>
            </a:pP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Une</a:t>
            </a:r>
            <a:r>
              <a:rPr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fois</a:t>
            </a:r>
            <a:r>
              <a:rPr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112845"/>
                </a:solidFill>
                <a:latin typeface="Arial MT"/>
                <a:cs typeface="Arial MT"/>
              </a:rPr>
              <a:t>l’équipe</a:t>
            </a:r>
            <a:r>
              <a:rPr sz="105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projet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constituée,</a:t>
            </a:r>
            <a:r>
              <a:rPr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112845"/>
                </a:solidFill>
                <a:latin typeface="Arial MT"/>
                <a:cs typeface="Arial MT"/>
              </a:rPr>
              <a:t>avez-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vous</a:t>
            </a:r>
            <a:r>
              <a:rPr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pris</a:t>
            </a:r>
            <a:r>
              <a:rPr sz="105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le</a:t>
            </a:r>
            <a:r>
              <a:rPr sz="105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temps</a:t>
            </a:r>
            <a:r>
              <a:rPr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112845"/>
                </a:solidFill>
                <a:latin typeface="Arial MT"/>
                <a:cs typeface="Arial MT"/>
              </a:rPr>
              <a:t>d’échanger</a:t>
            </a:r>
            <a:r>
              <a:rPr sz="105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en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équipe,</a:t>
            </a:r>
            <a:r>
              <a:rPr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avec</a:t>
            </a:r>
            <a:r>
              <a:rPr sz="105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les</a:t>
            </a:r>
            <a:r>
              <a:rPr sz="105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112845"/>
                </a:solidFill>
                <a:latin typeface="Arial MT"/>
                <a:cs typeface="Arial MT"/>
              </a:rPr>
              <a:t>partenaires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et</a:t>
            </a:r>
            <a:r>
              <a:rPr sz="105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intervenant·es</a:t>
            </a:r>
            <a:r>
              <a:rPr sz="105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112845"/>
                </a:solidFill>
                <a:latin typeface="Arial MT"/>
                <a:cs typeface="Arial MT"/>
              </a:rPr>
              <a:t>extérieur·es,</a:t>
            </a:r>
            <a:r>
              <a:rPr sz="105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sur</a:t>
            </a:r>
            <a:r>
              <a:rPr sz="105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spc="-25" dirty="0">
                <a:solidFill>
                  <a:srgbClr val="112845"/>
                </a:solidFill>
                <a:latin typeface="Arial"/>
                <a:cs typeface="Arial"/>
              </a:rPr>
              <a:t>les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spécificités</a:t>
            </a:r>
            <a:r>
              <a:rPr sz="105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du</a:t>
            </a:r>
            <a:r>
              <a:rPr sz="105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public</a:t>
            </a:r>
            <a:r>
              <a:rPr sz="1050" b="1" spc="-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et</a:t>
            </a:r>
            <a:r>
              <a:rPr sz="105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les</a:t>
            </a:r>
            <a:r>
              <a:rPr sz="105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112845"/>
                </a:solidFill>
                <a:latin typeface="Arial"/>
                <a:cs typeface="Arial"/>
              </a:rPr>
              <a:t>représentations</a:t>
            </a:r>
            <a:r>
              <a:rPr sz="1050" b="1" spc="-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de</a:t>
            </a:r>
            <a:r>
              <a:rPr sz="105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chacun·e</a:t>
            </a:r>
            <a:r>
              <a:rPr sz="105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sur</a:t>
            </a:r>
            <a:r>
              <a:rPr sz="105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spc="-25" dirty="0">
                <a:solidFill>
                  <a:srgbClr val="112845"/>
                </a:solidFill>
                <a:latin typeface="Arial"/>
                <a:cs typeface="Arial"/>
              </a:rPr>
              <a:t>le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6486" y="2888907"/>
            <a:ext cx="64706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thème</a:t>
            </a:r>
            <a:r>
              <a:rPr sz="105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dirty="0">
                <a:latin typeface="Arial MT"/>
                <a:cs typeface="Arial MT"/>
              </a:rPr>
              <a:t>?</a:t>
            </a:r>
            <a:r>
              <a:rPr sz="1050" spc="-15" dirty="0">
                <a:latin typeface="Arial MT"/>
                <a:cs typeface="Arial MT"/>
              </a:rPr>
              <a:t> </a:t>
            </a:r>
            <a:r>
              <a:rPr sz="1050" spc="-50" dirty="0">
                <a:solidFill>
                  <a:srgbClr val="112845"/>
                </a:solidFill>
                <a:latin typeface="Arial MT"/>
                <a:cs typeface="Arial MT"/>
              </a:rPr>
              <a:t>&gt;</a:t>
            </a:r>
            <a:endParaRPr sz="105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84046" y="2901821"/>
            <a:ext cx="3725545" cy="15430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Si</a:t>
            </a:r>
            <a:r>
              <a:rPr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vous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faites</a:t>
            </a:r>
            <a:r>
              <a:rPr sz="105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appel</a:t>
            </a:r>
            <a:r>
              <a:rPr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à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une</a:t>
            </a:r>
            <a:r>
              <a:rPr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112845"/>
                </a:solidFill>
                <a:latin typeface="Arial MT"/>
                <a:cs typeface="Arial MT"/>
              </a:rPr>
              <a:t>personne</a:t>
            </a:r>
            <a:r>
              <a:rPr sz="105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intervenante</a:t>
            </a:r>
            <a:r>
              <a:rPr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112845"/>
                </a:solidFill>
                <a:latin typeface="Arial MT"/>
                <a:cs typeface="Arial MT"/>
              </a:rPr>
              <a:t>extérieure,</a:t>
            </a:r>
            <a:r>
              <a:rPr sz="10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a-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6486" y="3117497"/>
            <a:ext cx="4205605" cy="15430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50" spc="-10" dirty="0">
                <a:solidFill>
                  <a:srgbClr val="112845"/>
                </a:solidFill>
                <a:latin typeface="Arial MT"/>
                <a:cs typeface="Arial MT"/>
              </a:rPr>
              <a:t>t-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elle</a:t>
            </a:r>
            <a:r>
              <a:rPr sz="105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la</a:t>
            </a:r>
            <a:r>
              <a:rPr sz="105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même</a:t>
            </a:r>
            <a:r>
              <a:rPr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112845"/>
                </a:solidFill>
                <a:latin typeface="Arial MT"/>
                <a:cs typeface="Arial MT"/>
              </a:rPr>
              <a:t>représentation</a:t>
            </a:r>
            <a:r>
              <a:rPr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que</a:t>
            </a:r>
            <a:r>
              <a:rPr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vous</a:t>
            </a:r>
            <a:r>
              <a:rPr sz="105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sur le sujet ?</a:t>
            </a:r>
            <a:endParaRPr sz="1050" dirty="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6486" y="3382645"/>
            <a:ext cx="4098290" cy="88201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15"/>
              </a:spcBef>
            </a:pPr>
            <a:r>
              <a:rPr sz="1050" b="1" dirty="0">
                <a:solidFill>
                  <a:srgbClr val="48701E"/>
                </a:solidFill>
                <a:latin typeface="Arial"/>
                <a:cs typeface="Arial"/>
              </a:rPr>
              <a:t>Contenu</a:t>
            </a:r>
            <a:r>
              <a:rPr sz="1050" b="1" spc="-20" dirty="0">
                <a:solidFill>
                  <a:srgbClr val="48701E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48701E"/>
                </a:solidFill>
                <a:latin typeface="Arial"/>
                <a:cs typeface="Arial"/>
              </a:rPr>
              <a:t>de</a:t>
            </a:r>
            <a:r>
              <a:rPr sz="1050" b="1" spc="-20" dirty="0">
                <a:solidFill>
                  <a:srgbClr val="48701E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48701E"/>
                </a:solidFill>
                <a:latin typeface="Arial"/>
                <a:cs typeface="Arial"/>
              </a:rPr>
              <a:t>votre</a:t>
            </a:r>
            <a:r>
              <a:rPr sz="1050" b="1" spc="-30" dirty="0">
                <a:solidFill>
                  <a:srgbClr val="48701E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48701E"/>
                </a:solidFill>
                <a:latin typeface="Arial"/>
                <a:cs typeface="Arial"/>
              </a:rPr>
              <a:t>projet</a:t>
            </a:r>
            <a:endParaRPr sz="1050" dirty="0">
              <a:latin typeface="Arial"/>
              <a:cs typeface="Arial"/>
            </a:endParaRPr>
          </a:p>
          <a:p>
            <a:pPr marL="12700" marR="5080" algn="just">
              <a:lnSpc>
                <a:spcPct val="110500"/>
              </a:lnSpc>
              <a:spcBef>
                <a:spcPts val="590"/>
              </a:spcBef>
            </a:pP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Il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s’agit</a:t>
            </a:r>
            <a:r>
              <a:rPr sz="105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10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présenter</a:t>
            </a:r>
            <a:r>
              <a:rPr sz="10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les</a:t>
            </a:r>
            <a:r>
              <a:rPr sz="10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grandes</a:t>
            </a:r>
            <a:r>
              <a:rPr sz="10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étapes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10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votre</a:t>
            </a:r>
            <a:r>
              <a:rPr sz="10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projet</a:t>
            </a:r>
            <a:r>
              <a:rPr sz="10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et</a:t>
            </a:r>
            <a:r>
              <a:rPr sz="105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10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112845"/>
                </a:solidFill>
                <a:latin typeface="Arial MT"/>
                <a:cs typeface="Arial MT"/>
              </a:rPr>
              <a:t>décrire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chaque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u="sng" dirty="0">
                <a:solidFill>
                  <a:srgbClr val="112845"/>
                </a:solidFill>
                <a:uFill>
                  <a:solidFill>
                    <a:srgbClr val="112845"/>
                  </a:solidFill>
                </a:uFill>
                <a:latin typeface="Arial MT"/>
                <a:cs typeface="Arial MT"/>
                <a:hlinkClick r:id="rId2" action="ppaction://hlinksldjump"/>
              </a:rPr>
              <a:t>objectif</a:t>
            </a:r>
            <a:r>
              <a:rPr sz="1050" u="sng" spc="-30" dirty="0">
                <a:solidFill>
                  <a:srgbClr val="112845"/>
                </a:solidFill>
                <a:uFill>
                  <a:solidFill>
                    <a:srgbClr val="112845"/>
                  </a:solidFill>
                </a:uFill>
                <a:latin typeface="Arial MT"/>
                <a:cs typeface="Arial MT"/>
                <a:hlinkClick r:id="rId2" action="ppaction://hlinksldjump"/>
              </a:rPr>
              <a:t> </a:t>
            </a:r>
            <a:r>
              <a:rPr sz="1050" u="sng" spc="-10" dirty="0">
                <a:solidFill>
                  <a:srgbClr val="112845"/>
                </a:solidFill>
                <a:uFill>
                  <a:solidFill>
                    <a:srgbClr val="112845"/>
                  </a:solidFill>
                </a:uFill>
                <a:latin typeface="Arial MT"/>
                <a:cs typeface="Arial MT"/>
                <a:hlinkClick r:id="rId2" action="ppaction://hlinksldjump"/>
              </a:rPr>
              <a:t>opérationnel</a:t>
            </a:r>
            <a:r>
              <a:rPr sz="1050" spc="-10" dirty="0">
                <a:solidFill>
                  <a:srgbClr val="112845"/>
                </a:solidFill>
                <a:latin typeface="Arial MT"/>
                <a:cs typeface="Arial MT"/>
              </a:rPr>
              <a:t>.</a:t>
            </a:r>
            <a:r>
              <a:rPr sz="105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Pour</a:t>
            </a:r>
            <a:r>
              <a:rPr sz="10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chacun</a:t>
            </a:r>
            <a:r>
              <a:rPr sz="10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d’eux,</a:t>
            </a:r>
            <a:r>
              <a:rPr sz="10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faites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une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112845"/>
                </a:solidFill>
                <a:latin typeface="Arial MT"/>
                <a:cs typeface="Arial MT"/>
              </a:rPr>
              <a:t>synthèse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rapide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ce</a:t>
            </a:r>
            <a:r>
              <a:rPr sz="10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qui</a:t>
            </a:r>
            <a:r>
              <a:rPr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va</a:t>
            </a:r>
            <a:r>
              <a:rPr sz="10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se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112845"/>
                </a:solidFill>
                <a:latin typeface="Arial MT"/>
                <a:cs typeface="Arial MT"/>
              </a:rPr>
              <a:t>passer.</a:t>
            </a:r>
            <a:endParaRPr sz="1050" dirty="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6722" y="4276165"/>
            <a:ext cx="1824989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5730" indent="-113030">
              <a:lnSpc>
                <a:spcPct val="100000"/>
              </a:lnSpc>
              <a:spcBef>
                <a:spcPts val="105"/>
              </a:spcBef>
              <a:buChar char="&gt;"/>
              <a:tabLst>
                <a:tab pos="125730" algn="l"/>
              </a:tabLst>
            </a:pP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Pour</a:t>
            </a:r>
            <a:r>
              <a:rPr sz="1050" spc="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112845"/>
                </a:solidFill>
                <a:latin typeface="Arial MT"/>
                <a:cs typeface="Arial MT"/>
              </a:rPr>
              <a:t>l’objectif</a:t>
            </a:r>
            <a:r>
              <a:rPr sz="1050" spc="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spc="-10" dirty="0">
                <a:solidFill>
                  <a:srgbClr val="112845"/>
                </a:solidFill>
                <a:latin typeface="Arial MT"/>
                <a:cs typeface="Arial MT"/>
              </a:rPr>
              <a:t>opérationnel</a:t>
            </a:r>
            <a:r>
              <a:rPr sz="1050" spc="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endParaRPr sz="1050" dirty="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9791" y="4493394"/>
            <a:ext cx="3695065" cy="307777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lang="fr-FR" sz="1050" spc="-10" dirty="0">
                <a:solidFill>
                  <a:srgbClr val="112845"/>
                </a:solidFill>
                <a:latin typeface="Arial MT"/>
                <a:cs typeface="Arial MT"/>
              </a:rPr>
              <a:t>Rendre lisibles les différentes modalités d’accès à la contraception (gratuité, confidentialité, lieux, professionnels)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56529" y="4810718"/>
            <a:ext cx="1668145" cy="1750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,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vous</a:t>
            </a:r>
            <a:r>
              <a:rPr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pouvez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indiquer</a:t>
            </a:r>
            <a:r>
              <a:rPr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:</a:t>
            </a:r>
            <a:r>
              <a:rPr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endParaRPr sz="1050" dirty="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6486" y="5043025"/>
            <a:ext cx="4003675" cy="461665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Élaboration et diffusion d’un support pédagogique simplifié (affiche / flyer / support numérique) présentant les parcours d’accès à la contraception adaptés aux adolescents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76486" y="5729733"/>
            <a:ext cx="426084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0" dirty="0">
                <a:solidFill>
                  <a:srgbClr val="48701E"/>
                </a:solidFill>
                <a:latin typeface="Arial"/>
                <a:cs typeface="Arial"/>
              </a:rPr>
              <a:t>Public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1802" y="5956734"/>
            <a:ext cx="435800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Qui</a:t>
            </a:r>
            <a:r>
              <a:rPr sz="1050" b="1" spc="-3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est</a:t>
            </a:r>
            <a:r>
              <a:rPr sz="105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visé</a:t>
            </a:r>
            <a:r>
              <a:rPr sz="105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dans</a:t>
            </a:r>
            <a:r>
              <a:rPr sz="105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ce</a:t>
            </a:r>
            <a:r>
              <a:rPr sz="105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projet</a:t>
            </a:r>
            <a:r>
              <a:rPr sz="105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?</a:t>
            </a:r>
            <a:r>
              <a:rPr sz="105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Est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attendu</a:t>
            </a:r>
            <a:r>
              <a:rPr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ici,</a:t>
            </a:r>
            <a:r>
              <a:rPr sz="10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le</a:t>
            </a:r>
            <a:r>
              <a:rPr sz="105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ou</a:t>
            </a:r>
            <a:r>
              <a:rPr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les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types</a:t>
            </a:r>
            <a:r>
              <a:rPr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public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 et</a:t>
            </a:r>
            <a:endParaRPr sz="1050" dirty="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9770" y="6122954"/>
            <a:ext cx="309181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la</a:t>
            </a:r>
            <a:r>
              <a:rPr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ou</a:t>
            </a:r>
            <a:r>
              <a:rPr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les</a:t>
            </a:r>
            <a:r>
              <a:rPr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tranches</a:t>
            </a:r>
            <a:r>
              <a:rPr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112845"/>
                </a:solidFill>
                <a:latin typeface="Arial MT"/>
                <a:cs typeface="Arial MT"/>
              </a:rPr>
              <a:t>d’âges</a:t>
            </a:r>
            <a:r>
              <a:rPr sz="105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considérées</a:t>
            </a:r>
            <a:r>
              <a:rPr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(s’il</a:t>
            </a:r>
            <a:r>
              <a:rPr sz="105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y</a:t>
            </a:r>
            <a:r>
              <a:rPr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en</a:t>
            </a:r>
            <a:r>
              <a:rPr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a).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spc="-50" dirty="0">
                <a:solidFill>
                  <a:srgbClr val="112845"/>
                </a:solidFill>
                <a:latin typeface="Arial MT"/>
                <a:cs typeface="Arial MT"/>
              </a:rPr>
              <a:t>&gt;</a:t>
            </a:r>
            <a:endParaRPr sz="1050" dirty="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771585" y="6147423"/>
            <a:ext cx="908576" cy="153888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lang="fr-FR" sz="1050" spc="-10" dirty="0">
                <a:solidFill>
                  <a:srgbClr val="112845"/>
                </a:solidFill>
                <a:latin typeface="Arial MT"/>
                <a:cs typeface="Arial MT"/>
              </a:rPr>
              <a:t>Les lycées</a:t>
            </a:r>
            <a:r>
              <a:rPr sz="1050" spc="-10" dirty="0">
                <a:solidFill>
                  <a:srgbClr val="112845"/>
                </a:solidFill>
                <a:latin typeface="Arial MT"/>
                <a:cs typeface="Arial MT"/>
              </a:rPr>
              <a:t>,</a:t>
            </a:r>
            <a:endParaRPr sz="1050" dirty="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96722" y="6370794"/>
            <a:ext cx="4057650" cy="153888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50" spc="-10" dirty="0" err="1">
                <a:solidFill>
                  <a:srgbClr val="112845"/>
                </a:solidFill>
                <a:latin typeface="Arial MT"/>
                <a:cs typeface="Arial MT"/>
              </a:rPr>
              <a:t>professionnel·les</a:t>
            </a:r>
            <a:r>
              <a:rPr sz="105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encadrants et enseignants des établissements</a:t>
            </a:r>
            <a:r>
              <a:rPr lang="fr-FR" sz="1050" spc="-10" dirty="0">
                <a:solidFill>
                  <a:srgbClr val="112845"/>
                </a:solidFill>
                <a:latin typeface="Arial MT"/>
                <a:cs typeface="Arial MT"/>
              </a:rPr>
              <a:t>…</a:t>
            </a:r>
            <a:endParaRPr sz="1050" dirty="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40107" y="605688"/>
            <a:ext cx="4245610" cy="53149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050" b="1" dirty="0">
                <a:solidFill>
                  <a:srgbClr val="48701E"/>
                </a:solidFill>
                <a:latin typeface="Arial"/>
                <a:cs typeface="Arial"/>
              </a:rPr>
              <a:t>Modalités</a:t>
            </a:r>
            <a:r>
              <a:rPr sz="1050" b="1" spc="-40" dirty="0">
                <a:solidFill>
                  <a:srgbClr val="48701E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48701E"/>
                </a:solidFill>
                <a:latin typeface="Arial"/>
                <a:cs typeface="Arial"/>
              </a:rPr>
              <a:t>d’organisation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Avec</a:t>
            </a:r>
            <a:r>
              <a:rPr sz="1050" b="1" spc="-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quels</a:t>
            </a:r>
            <a:r>
              <a:rPr sz="1050" b="1" spc="-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112845"/>
                </a:solidFill>
                <a:latin typeface="Arial"/>
                <a:cs typeface="Arial"/>
              </a:rPr>
              <a:t>partenaires</a:t>
            </a:r>
            <a:r>
              <a:rPr sz="1050" b="1" spc="-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112845"/>
                </a:solidFill>
                <a:latin typeface="Arial"/>
                <a:cs typeface="Arial"/>
              </a:rPr>
              <a:t>travaillez-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vous ?</a:t>
            </a:r>
            <a:r>
              <a:rPr sz="105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Comment</a:t>
            </a:r>
            <a:r>
              <a:rPr sz="1050" b="1" spc="-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vos</a:t>
            </a:r>
            <a:r>
              <a:rPr sz="105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112845"/>
                </a:solidFill>
                <a:latin typeface="Arial"/>
                <a:cs typeface="Arial"/>
              </a:rPr>
              <a:t>partenaires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640107" y="1127505"/>
            <a:ext cx="229108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0" dirty="0">
                <a:solidFill>
                  <a:srgbClr val="112845"/>
                </a:solidFill>
                <a:latin typeface="Arial"/>
                <a:cs typeface="Arial"/>
              </a:rPr>
              <a:t>sont-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ils</a:t>
            </a:r>
            <a:r>
              <a:rPr sz="105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impliqués</a:t>
            </a:r>
            <a:r>
              <a:rPr sz="105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dans</a:t>
            </a:r>
            <a:r>
              <a:rPr sz="105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le</a:t>
            </a:r>
            <a:r>
              <a:rPr sz="105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projet</a:t>
            </a:r>
            <a:r>
              <a:rPr sz="105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?</a:t>
            </a:r>
            <a:r>
              <a:rPr sz="105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spc="-50" dirty="0">
                <a:solidFill>
                  <a:srgbClr val="112845"/>
                </a:solidFill>
                <a:latin typeface="Arial MT"/>
                <a:cs typeface="Arial MT"/>
              </a:rPr>
              <a:t>&gt;</a:t>
            </a:r>
            <a:endParaRPr sz="1050" dirty="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954682" y="1149350"/>
            <a:ext cx="2010410" cy="154305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50" spc="-10" dirty="0">
                <a:solidFill>
                  <a:srgbClr val="112845"/>
                </a:solidFill>
                <a:latin typeface="Arial MT"/>
                <a:cs typeface="Arial MT"/>
              </a:rPr>
              <a:t>animation,</a:t>
            </a:r>
            <a:r>
              <a:rPr sz="1050" spc="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112845"/>
                </a:solidFill>
                <a:latin typeface="Arial MT"/>
                <a:cs typeface="Arial MT"/>
              </a:rPr>
              <a:t>participation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 au</a:t>
            </a:r>
            <a:r>
              <a:rPr sz="1050" spc="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112845"/>
                </a:solidFill>
                <a:latin typeface="Arial MT"/>
                <a:cs typeface="Arial MT"/>
              </a:rPr>
              <a:t>groupe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652807" y="1303274"/>
            <a:ext cx="2301875" cy="175260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projet,</a:t>
            </a:r>
            <a:r>
              <a:rPr sz="105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prêt</a:t>
            </a:r>
            <a:r>
              <a:rPr sz="105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1050" spc="-4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matériel,</a:t>
            </a:r>
            <a:r>
              <a:rPr sz="10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spc="-10" dirty="0">
                <a:solidFill>
                  <a:srgbClr val="112845"/>
                </a:solidFill>
                <a:latin typeface="Arial MT"/>
                <a:cs typeface="Arial MT"/>
              </a:rPr>
              <a:t>financement…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40107" y="1556130"/>
            <a:ext cx="387032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Y</a:t>
            </a:r>
            <a:r>
              <a:rPr sz="105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112845"/>
                </a:solidFill>
                <a:latin typeface="Arial"/>
                <a:cs typeface="Arial"/>
              </a:rPr>
              <a:t>a-t-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il</a:t>
            </a:r>
            <a:r>
              <a:rPr sz="105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une</a:t>
            </a:r>
            <a:r>
              <a:rPr sz="105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communication</a:t>
            </a:r>
            <a:r>
              <a:rPr sz="105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mise</a:t>
            </a:r>
            <a:r>
              <a:rPr sz="105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en</a:t>
            </a:r>
            <a:r>
              <a:rPr sz="105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place</a:t>
            </a:r>
            <a:r>
              <a:rPr sz="105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?</a:t>
            </a:r>
            <a:r>
              <a:rPr sz="105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Si</a:t>
            </a:r>
            <a:r>
              <a:rPr sz="105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oui,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la</a:t>
            </a:r>
            <a:r>
              <a:rPr sz="105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décrire</a:t>
            </a:r>
            <a:r>
              <a:rPr sz="105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spc="-50" dirty="0">
                <a:solidFill>
                  <a:srgbClr val="112845"/>
                </a:solidFill>
                <a:latin typeface="Arial MT"/>
                <a:cs typeface="Arial MT"/>
              </a:rPr>
              <a:t>&gt;</a:t>
            </a:r>
            <a:endParaRPr sz="1050" dirty="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533546" y="1577975"/>
            <a:ext cx="369570" cy="154305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50" spc="-10" dirty="0">
                <a:solidFill>
                  <a:srgbClr val="112845"/>
                </a:solidFill>
                <a:latin typeface="Arial MT"/>
                <a:cs typeface="Arial MT"/>
              </a:rPr>
              <a:t>flyers,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652807" y="1754759"/>
            <a:ext cx="3677285" cy="154305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affiches,</a:t>
            </a:r>
            <a:r>
              <a:rPr sz="10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spc="-30" dirty="0">
                <a:solidFill>
                  <a:srgbClr val="112845"/>
                </a:solidFill>
                <a:latin typeface="Arial MT"/>
                <a:cs typeface="Arial MT"/>
              </a:rPr>
              <a:t>intranet de l’établissement</a:t>
            </a:r>
            <a:r>
              <a:rPr sz="1050" spc="-10" dirty="0">
                <a:solidFill>
                  <a:srgbClr val="112845"/>
                </a:solidFill>
                <a:latin typeface="Arial MT"/>
                <a:cs typeface="Arial MT"/>
              </a:rPr>
              <a:t>…</a:t>
            </a:r>
            <a:endParaRPr sz="1050" dirty="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40107" y="1895373"/>
            <a:ext cx="3949065" cy="52832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050" b="1" dirty="0">
                <a:solidFill>
                  <a:srgbClr val="48701E"/>
                </a:solidFill>
                <a:latin typeface="Arial"/>
                <a:cs typeface="Arial"/>
              </a:rPr>
              <a:t>Participation</a:t>
            </a:r>
            <a:r>
              <a:rPr sz="1050" b="1" spc="-25" dirty="0">
                <a:solidFill>
                  <a:srgbClr val="48701E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48701E"/>
                </a:solidFill>
                <a:latin typeface="Arial"/>
                <a:cs typeface="Arial"/>
              </a:rPr>
              <a:t>du</a:t>
            </a:r>
            <a:r>
              <a:rPr sz="1050" b="1" spc="-25" dirty="0">
                <a:solidFill>
                  <a:srgbClr val="48701E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48701E"/>
                </a:solidFill>
                <a:latin typeface="Arial"/>
                <a:cs typeface="Arial"/>
              </a:rPr>
              <a:t>public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Le</a:t>
            </a:r>
            <a:r>
              <a:rPr sz="105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public</a:t>
            </a:r>
            <a:r>
              <a:rPr sz="1050" b="1" spc="-10" dirty="0">
                <a:solidFill>
                  <a:srgbClr val="112845"/>
                </a:solidFill>
                <a:latin typeface="Arial"/>
                <a:cs typeface="Arial"/>
              </a:rPr>
              <a:t> participe-t-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il</a:t>
            </a:r>
            <a:r>
              <a:rPr sz="105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activement</a:t>
            </a:r>
            <a:r>
              <a:rPr sz="105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au</a:t>
            </a:r>
            <a:r>
              <a:rPr sz="105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projet</a:t>
            </a:r>
            <a:r>
              <a:rPr sz="105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?</a:t>
            </a:r>
            <a:r>
              <a:rPr sz="105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Si</a:t>
            </a:r>
            <a:r>
              <a:rPr sz="105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oui</a:t>
            </a:r>
            <a:r>
              <a:rPr sz="105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décrivez</a:t>
            </a:r>
            <a:r>
              <a:rPr sz="105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spc="-25" dirty="0">
                <a:solidFill>
                  <a:srgbClr val="112845"/>
                </a:solidFill>
                <a:latin typeface="Arial MT"/>
                <a:cs typeface="Arial MT"/>
              </a:rPr>
              <a:t>sa</a:t>
            </a:r>
            <a:endParaRPr sz="1050" dirty="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640107" y="2414143"/>
            <a:ext cx="861694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participation</a:t>
            </a:r>
            <a:r>
              <a:rPr sz="1050" spc="-7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spc="-50" dirty="0">
                <a:solidFill>
                  <a:srgbClr val="112845"/>
                </a:solidFill>
                <a:latin typeface="Arial MT"/>
                <a:cs typeface="Arial MT"/>
              </a:rPr>
              <a:t>&gt;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524789" y="2435987"/>
            <a:ext cx="2904490" cy="307777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Les</a:t>
            </a:r>
            <a:r>
              <a:rPr sz="105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spc="-5" dirty="0">
                <a:solidFill>
                  <a:srgbClr val="112845"/>
                </a:solidFill>
                <a:latin typeface="Arial MT"/>
                <a:cs typeface="Arial MT"/>
              </a:rPr>
              <a:t>lycéens</a:t>
            </a:r>
            <a:r>
              <a:rPr sz="1050" spc="-10" dirty="0">
                <a:solidFill>
                  <a:srgbClr val="112845"/>
                </a:solidFill>
                <a:latin typeface="Arial MT"/>
                <a:cs typeface="Arial MT"/>
              </a:rPr>
              <a:t> participent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à la </a:t>
            </a:r>
            <a:r>
              <a:rPr sz="1050" spc="-10" dirty="0">
                <a:solidFill>
                  <a:srgbClr val="112845"/>
                </a:solidFill>
                <a:latin typeface="Arial MT"/>
                <a:cs typeface="Arial MT"/>
              </a:rPr>
              <a:t>construction</a:t>
            </a:r>
            <a:r>
              <a:rPr sz="105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du </a:t>
            </a:r>
            <a:r>
              <a:rPr sz="1050" spc="-10" dirty="0">
                <a:solidFill>
                  <a:srgbClr val="112845"/>
                </a:solidFill>
                <a:latin typeface="Arial MT"/>
                <a:cs typeface="Arial MT"/>
              </a:rPr>
              <a:t>projet,</a:t>
            </a:r>
            <a:endParaRPr sz="1050" dirty="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643313" y="2612446"/>
            <a:ext cx="4361180" cy="307777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coaniment</a:t>
            </a:r>
            <a:r>
              <a:rPr sz="1050" spc="-4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des</a:t>
            </a:r>
            <a:r>
              <a:rPr sz="105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ateliers</a:t>
            </a:r>
            <a:r>
              <a:rPr sz="1050" spc="-4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et</a:t>
            </a:r>
            <a:r>
              <a:rPr sz="1050" spc="-5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réunions</a:t>
            </a:r>
            <a:r>
              <a:rPr sz="105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en</a:t>
            </a:r>
            <a:r>
              <a:rPr sz="105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direction</a:t>
            </a:r>
            <a:r>
              <a:rPr sz="1050" spc="-4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50" dirty="0" err="1">
                <a:solidFill>
                  <a:srgbClr val="112845"/>
                </a:solidFill>
                <a:latin typeface="Arial MT"/>
                <a:cs typeface="Arial MT"/>
              </a:rPr>
              <a:t>d’autres</a:t>
            </a:r>
            <a:r>
              <a:rPr sz="105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lycéens</a:t>
            </a:r>
            <a:r>
              <a:rPr sz="1050" dirty="0">
                <a:solidFill>
                  <a:srgbClr val="112845"/>
                </a:solidFill>
                <a:latin typeface="Arial MT"/>
                <a:cs typeface="Arial MT"/>
              </a:rPr>
              <a:t>,</a:t>
            </a:r>
            <a:r>
              <a:rPr sz="1050" spc="-4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les lycéens collaborent à la communication autour du projet.</a:t>
            </a:r>
            <a:endParaRPr sz="1050" dirty="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640107" y="2926867"/>
            <a:ext cx="2822575" cy="53213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050" b="1" dirty="0">
                <a:solidFill>
                  <a:srgbClr val="48701E"/>
                </a:solidFill>
                <a:latin typeface="Arial"/>
                <a:cs typeface="Arial"/>
              </a:rPr>
              <a:t>Lieu</a:t>
            </a:r>
            <a:r>
              <a:rPr sz="1050" b="1" spc="-10" dirty="0">
                <a:solidFill>
                  <a:srgbClr val="48701E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48701E"/>
                </a:solidFill>
                <a:latin typeface="Arial"/>
                <a:cs typeface="Arial"/>
              </a:rPr>
              <a:t>de</a:t>
            </a:r>
            <a:r>
              <a:rPr sz="1050" b="1" spc="-10" dirty="0">
                <a:solidFill>
                  <a:srgbClr val="48701E"/>
                </a:solidFill>
                <a:latin typeface="Arial"/>
                <a:cs typeface="Arial"/>
              </a:rPr>
              <a:t> l’action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Quel</a:t>
            </a:r>
            <a:r>
              <a:rPr sz="105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est</a:t>
            </a:r>
            <a:r>
              <a:rPr sz="105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le</a:t>
            </a:r>
            <a:r>
              <a:rPr sz="105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lieu</a:t>
            </a:r>
            <a:r>
              <a:rPr sz="105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précis</a:t>
            </a:r>
            <a:r>
              <a:rPr sz="105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où</a:t>
            </a:r>
            <a:r>
              <a:rPr sz="105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se</a:t>
            </a:r>
            <a:r>
              <a:rPr sz="105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passe</a:t>
            </a:r>
            <a:r>
              <a:rPr sz="105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l’action</a:t>
            </a:r>
            <a:r>
              <a:rPr sz="105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spc="-50" dirty="0">
                <a:solidFill>
                  <a:srgbClr val="112845"/>
                </a:solidFill>
                <a:latin typeface="Arial"/>
                <a:cs typeface="Arial"/>
              </a:rPr>
              <a:t>?</a:t>
            </a:r>
            <a:endParaRPr sz="10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562727" y="4231004"/>
            <a:ext cx="104139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0" dirty="0">
                <a:solidFill>
                  <a:srgbClr val="112845"/>
                </a:solidFill>
                <a:latin typeface="Arial MT"/>
                <a:cs typeface="Arial MT"/>
              </a:rPr>
              <a:t>&gt;</a:t>
            </a:r>
            <a:endParaRPr sz="105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666866" y="3465656"/>
            <a:ext cx="3796029" cy="154305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Salles de classe, CDI</a:t>
            </a:r>
            <a:r>
              <a:rPr sz="1050" spc="-10" dirty="0">
                <a:solidFill>
                  <a:srgbClr val="112845"/>
                </a:solidFill>
                <a:latin typeface="Arial MT"/>
                <a:cs typeface="Arial MT"/>
              </a:rPr>
              <a:t>…</a:t>
            </a:r>
            <a:endParaRPr sz="1050" dirty="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640107" y="3608603"/>
            <a:ext cx="4281170" cy="224790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050" b="1" dirty="0">
                <a:solidFill>
                  <a:srgbClr val="48701E"/>
                </a:solidFill>
                <a:latin typeface="Arial"/>
                <a:cs typeface="Arial"/>
              </a:rPr>
              <a:t>Rythme</a:t>
            </a:r>
            <a:r>
              <a:rPr sz="1050" b="1" spc="-25" dirty="0">
                <a:solidFill>
                  <a:srgbClr val="48701E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48701E"/>
                </a:solidFill>
                <a:latin typeface="Arial"/>
                <a:cs typeface="Arial"/>
              </a:rPr>
              <a:t>de</a:t>
            </a:r>
            <a:r>
              <a:rPr sz="1050" b="1" spc="-25" dirty="0">
                <a:solidFill>
                  <a:srgbClr val="48701E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48701E"/>
                </a:solidFill>
                <a:latin typeface="Arial"/>
                <a:cs typeface="Arial"/>
              </a:rPr>
              <a:t>l’action</a:t>
            </a:r>
            <a:endParaRPr sz="1050" dirty="0">
              <a:latin typeface="Arial"/>
              <a:cs typeface="Arial"/>
            </a:endParaRPr>
          </a:p>
          <a:p>
            <a:pPr marL="12700" marR="93980">
              <a:lnSpc>
                <a:spcPct val="110500"/>
              </a:lnSpc>
              <a:spcBef>
                <a:spcPts val="600"/>
              </a:spcBef>
            </a:pP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A</a:t>
            </a:r>
            <a:r>
              <a:rPr sz="105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quelle</a:t>
            </a:r>
            <a:r>
              <a:rPr sz="105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fréquence</a:t>
            </a:r>
            <a:r>
              <a:rPr sz="105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la</a:t>
            </a:r>
            <a:r>
              <a:rPr sz="105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112845"/>
                </a:solidFill>
                <a:latin typeface="Arial"/>
                <a:cs typeface="Arial"/>
              </a:rPr>
              <a:t>mettez-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vous</a:t>
            </a:r>
            <a:r>
              <a:rPr sz="105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en</a:t>
            </a:r>
            <a:r>
              <a:rPr sz="105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place</a:t>
            </a:r>
            <a:r>
              <a:rPr sz="105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?</a:t>
            </a:r>
            <a:r>
              <a:rPr sz="105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Sur</a:t>
            </a:r>
            <a:r>
              <a:rPr sz="105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combien</a:t>
            </a:r>
            <a:r>
              <a:rPr sz="105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spc="-25" dirty="0">
                <a:solidFill>
                  <a:srgbClr val="112845"/>
                </a:solidFill>
                <a:latin typeface="Arial"/>
                <a:cs typeface="Arial"/>
              </a:rPr>
              <a:t>de </a:t>
            </a:r>
            <a:r>
              <a:rPr sz="1050" b="1" spc="-10" dirty="0">
                <a:solidFill>
                  <a:srgbClr val="112845"/>
                </a:solidFill>
                <a:latin typeface="Arial"/>
                <a:cs typeface="Arial"/>
              </a:rPr>
              <a:t>séances</a:t>
            </a:r>
            <a:r>
              <a:rPr sz="105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?</a:t>
            </a:r>
            <a:r>
              <a:rPr sz="105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D’une</a:t>
            </a:r>
            <a:r>
              <a:rPr sz="1050" b="1" spc="-3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durée</a:t>
            </a:r>
            <a:r>
              <a:rPr sz="105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de</a:t>
            </a:r>
            <a:r>
              <a:rPr sz="105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combien</a:t>
            </a:r>
            <a:r>
              <a:rPr sz="105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de</a:t>
            </a:r>
            <a:r>
              <a:rPr sz="105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temps</a:t>
            </a:r>
            <a:r>
              <a:rPr sz="1050" b="1" spc="-3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?</a:t>
            </a:r>
            <a:r>
              <a:rPr sz="105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A</a:t>
            </a:r>
            <a:r>
              <a:rPr sz="105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quelle</a:t>
            </a:r>
            <a:r>
              <a:rPr sz="105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période</a:t>
            </a:r>
            <a:r>
              <a:rPr sz="105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spc="-50" dirty="0">
                <a:solidFill>
                  <a:srgbClr val="112845"/>
                </a:solidFill>
                <a:latin typeface="Arial"/>
                <a:cs typeface="Arial"/>
              </a:rPr>
              <a:t>?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050" b="1" spc="-10" dirty="0">
                <a:solidFill>
                  <a:srgbClr val="48701E"/>
                </a:solidFill>
                <a:latin typeface="Arial"/>
                <a:cs typeface="Arial"/>
              </a:rPr>
              <a:t>Calendrier</a:t>
            </a:r>
            <a:endParaRPr sz="1050" dirty="0">
              <a:latin typeface="Arial"/>
              <a:cs typeface="Arial"/>
            </a:endParaRPr>
          </a:p>
          <a:p>
            <a:pPr marL="12700" marR="953135">
              <a:lnSpc>
                <a:spcPct val="158100"/>
              </a:lnSpc>
            </a:pP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Sur</a:t>
            </a:r>
            <a:r>
              <a:rPr sz="105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quel</a:t>
            </a:r>
            <a:r>
              <a:rPr sz="105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calendrier</a:t>
            </a:r>
            <a:r>
              <a:rPr sz="105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112845"/>
                </a:solidFill>
                <a:latin typeface="Arial"/>
                <a:cs typeface="Arial"/>
              </a:rPr>
              <a:t>mettez-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vous</a:t>
            </a:r>
            <a:r>
              <a:rPr sz="105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en</a:t>
            </a:r>
            <a:r>
              <a:rPr sz="105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place</a:t>
            </a:r>
            <a:r>
              <a:rPr sz="105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ce</a:t>
            </a:r>
            <a:r>
              <a:rPr sz="105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projet</a:t>
            </a:r>
            <a:r>
              <a:rPr sz="105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spc="-50" dirty="0">
                <a:solidFill>
                  <a:srgbClr val="112845"/>
                </a:solidFill>
                <a:latin typeface="Arial"/>
                <a:cs typeface="Arial"/>
              </a:rPr>
              <a:t>? </a:t>
            </a:r>
            <a:r>
              <a:rPr sz="1050" b="1" dirty="0">
                <a:solidFill>
                  <a:srgbClr val="48701E"/>
                </a:solidFill>
                <a:latin typeface="Arial"/>
                <a:cs typeface="Arial"/>
              </a:rPr>
              <a:t>Continuité</a:t>
            </a:r>
            <a:r>
              <a:rPr sz="1050" b="1" spc="-10" dirty="0">
                <a:solidFill>
                  <a:srgbClr val="48701E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48701E"/>
                </a:solidFill>
                <a:latin typeface="Arial"/>
                <a:cs typeface="Arial"/>
              </a:rPr>
              <a:t>du</a:t>
            </a:r>
            <a:r>
              <a:rPr sz="1050" b="1" spc="5" dirty="0">
                <a:solidFill>
                  <a:srgbClr val="48701E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48701E"/>
                </a:solidFill>
                <a:latin typeface="Arial"/>
                <a:cs typeface="Arial"/>
              </a:rPr>
              <a:t>projet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Comment</a:t>
            </a:r>
            <a:r>
              <a:rPr sz="105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112845"/>
                </a:solidFill>
                <a:latin typeface="Arial"/>
                <a:cs typeface="Arial"/>
              </a:rPr>
              <a:t>réfléchissez-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vous</a:t>
            </a:r>
            <a:r>
              <a:rPr sz="105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à</a:t>
            </a:r>
            <a:r>
              <a:rPr sz="105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la</a:t>
            </a:r>
            <a:r>
              <a:rPr sz="105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poursuite</a:t>
            </a:r>
            <a:r>
              <a:rPr sz="105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de</a:t>
            </a:r>
            <a:r>
              <a:rPr sz="105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votre</a:t>
            </a:r>
            <a:r>
              <a:rPr sz="105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112845"/>
                </a:solidFill>
                <a:latin typeface="Arial"/>
                <a:cs typeface="Arial"/>
              </a:rPr>
              <a:t>projet</a:t>
            </a:r>
            <a:endParaRPr sz="1050" dirty="0">
              <a:latin typeface="Arial"/>
              <a:cs typeface="Arial"/>
            </a:endParaRPr>
          </a:p>
          <a:p>
            <a:pPr marL="12700" marR="5080">
              <a:lnSpc>
                <a:spcPts val="1390"/>
              </a:lnSpc>
              <a:spcBef>
                <a:spcPts val="55"/>
              </a:spcBef>
            </a:pP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après</a:t>
            </a:r>
            <a:r>
              <a:rPr sz="105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le</a:t>
            </a:r>
            <a:r>
              <a:rPr sz="105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financement</a:t>
            </a:r>
            <a:r>
              <a:rPr sz="105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?</a:t>
            </a:r>
            <a:r>
              <a:rPr sz="1050" b="1" spc="-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Quel</a:t>
            </a:r>
            <a:r>
              <a:rPr sz="105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lien</a:t>
            </a:r>
            <a:r>
              <a:rPr sz="105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et</a:t>
            </a:r>
            <a:r>
              <a:rPr sz="105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112845"/>
                </a:solidFill>
                <a:latin typeface="Arial"/>
                <a:cs typeface="Arial"/>
              </a:rPr>
              <a:t>complémentarité</a:t>
            </a:r>
            <a:r>
              <a:rPr sz="1050" b="1" spc="-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avec</a:t>
            </a:r>
            <a:r>
              <a:rPr sz="105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112845"/>
                </a:solidFill>
                <a:latin typeface="Arial"/>
                <a:cs typeface="Arial"/>
              </a:rPr>
              <a:t>l’existant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sur</a:t>
            </a:r>
            <a:r>
              <a:rPr sz="105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le</a:t>
            </a:r>
            <a:r>
              <a:rPr sz="1050" b="1" spc="-10" dirty="0">
                <a:solidFill>
                  <a:srgbClr val="112845"/>
                </a:solidFill>
                <a:latin typeface="Arial"/>
                <a:cs typeface="Arial"/>
              </a:rPr>
              <a:t> territoire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?</a:t>
            </a:r>
            <a:r>
              <a:rPr sz="1050" b="1" spc="-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Y</a:t>
            </a:r>
            <a:r>
              <a:rPr sz="1050" b="1" spc="-10" dirty="0">
                <a:solidFill>
                  <a:srgbClr val="112845"/>
                </a:solidFill>
                <a:latin typeface="Arial"/>
                <a:cs typeface="Arial"/>
              </a:rPr>
              <a:t> a-t-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il</a:t>
            </a:r>
            <a:r>
              <a:rPr sz="105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des</a:t>
            </a:r>
            <a:r>
              <a:rPr sz="105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activités</a:t>
            </a:r>
            <a:r>
              <a:rPr sz="105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prévues</a:t>
            </a:r>
            <a:r>
              <a:rPr sz="105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pour</a:t>
            </a:r>
            <a:r>
              <a:rPr sz="1050" b="1" spc="-10" dirty="0">
                <a:solidFill>
                  <a:srgbClr val="112845"/>
                </a:solidFill>
                <a:latin typeface="Arial"/>
                <a:cs typeface="Arial"/>
              </a:rPr>
              <a:t> pérenniser</a:t>
            </a:r>
            <a:r>
              <a:rPr sz="105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spc="-25" dirty="0">
                <a:solidFill>
                  <a:srgbClr val="112845"/>
                </a:solidFill>
                <a:latin typeface="Arial"/>
                <a:cs typeface="Arial"/>
              </a:rPr>
              <a:t>le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projet</a:t>
            </a:r>
            <a:r>
              <a:rPr sz="105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?</a:t>
            </a:r>
            <a:r>
              <a:rPr sz="105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Si</a:t>
            </a:r>
            <a:r>
              <a:rPr sz="105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oui,</a:t>
            </a:r>
            <a:r>
              <a:rPr sz="105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112845"/>
                </a:solidFill>
                <a:latin typeface="Arial"/>
                <a:cs typeface="Arial"/>
              </a:rPr>
              <a:t>lesquelles</a:t>
            </a:r>
            <a:r>
              <a:rPr sz="105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50" b="1" spc="-50" dirty="0">
                <a:solidFill>
                  <a:srgbClr val="112845"/>
                </a:solidFill>
                <a:latin typeface="Arial"/>
                <a:cs typeface="Arial"/>
              </a:rPr>
              <a:t>?</a:t>
            </a:r>
            <a:endParaRPr sz="1050" dirty="0">
              <a:latin typeface="Arial"/>
              <a:cs typeface="Arial"/>
            </a:endParaRPr>
          </a:p>
        </p:txBody>
      </p:sp>
      <p:pic>
        <p:nvPicPr>
          <p:cNvPr id="47" name="object 4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84184" y="5640197"/>
            <a:ext cx="2608199" cy="1920364"/>
          </a:xfrm>
          <a:prstGeom prst="rect">
            <a:avLst/>
          </a:prstGeom>
        </p:spPr>
      </p:pic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49" name="object 49"/>
          <p:cNvSpPr txBox="1">
            <a:spLocks noGrp="1"/>
          </p:cNvSpPr>
          <p:nvPr>
            <p:ph type="ftr" sz="quarter" idx="5"/>
          </p:nvPr>
        </p:nvSpPr>
        <p:spPr>
          <a:xfrm>
            <a:off x="5361559" y="7089299"/>
            <a:ext cx="2705734" cy="2743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>
              <a:lnSpc>
                <a:spcPts val="1130"/>
              </a:lnSpc>
              <a:spcBef>
                <a:spcPts val="10"/>
              </a:spcBef>
            </a:pPr>
            <a:r>
              <a:rPr spc="-10" dirty="0"/>
              <a:t>STARS-</a:t>
            </a:r>
            <a:r>
              <a:rPr dirty="0"/>
              <a:t>FIR</a:t>
            </a:r>
            <a:r>
              <a:rPr spc="-20" dirty="0"/>
              <a:t> </a:t>
            </a:r>
            <a:r>
              <a:rPr dirty="0"/>
              <a:t>:</a:t>
            </a:r>
            <a:r>
              <a:rPr spc="-5" dirty="0"/>
              <a:t> </a:t>
            </a:r>
            <a:r>
              <a:rPr dirty="0"/>
              <a:t>un</a:t>
            </a:r>
            <a:r>
              <a:rPr spc="-15" dirty="0"/>
              <a:t> </a:t>
            </a:r>
            <a:r>
              <a:rPr dirty="0"/>
              <a:t>guide</a:t>
            </a:r>
            <a:r>
              <a:rPr spc="-5" dirty="0"/>
              <a:t> </a:t>
            </a:r>
            <a:r>
              <a:rPr dirty="0"/>
              <a:t>pour</a:t>
            </a:r>
            <a:r>
              <a:rPr spc="-5" dirty="0"/>
              <a:t> </a:t>
            </a:r>
            <a:r>
              <a:rPr dirty="0"/>
              <a:t>la</a:t>
            </a:r>
            <a:r>
              <a:rPr spc="-15" dirty="0"/>
              <a:t> </a:t>
            </a:r>
            <a:r>
              <a:rPr dirty="0"/>
              <a:t>qualité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mon</a:t>
            </a:r>
            <a:r>
              <a:rPr spc="-5" dirty="0"/>
              <a:t> </a:t>
            </a:r>
            <a:r>
              <a:rPr dirty="0"/>
              <a:t>projet</a:t>
            </a:r>
            <a:r>
              <a:rPr spc="-15" dirty="0"/>
              <a:t> </a:t>
            </a:r>
            <a:r>
              <a:rPr spc="-50" dirty="0"/>
              <a:t>·</a:t>
            </a:r>
            <a:r>
              <a:rPr dirty="0"/>
              <a:t> Promotion</a:t>
            </a:r>
            <a:r>
              <a:rPr spc="-25" dirty="0"/>
              <a:t> </a:t>
            </a:r>
            <a:r>
              <a:rPr dirty="0"/>
              <a:t>Grand</a:t>
            </a:r>
            <a:r>
              <a:rPr spc="-30" dirty="0"/>
              <a:t> </a:t>
            </a:r>
            <a:r>
              <a:rPr spc="-25" dirty="0"/>
              <a:t>Est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9319" y="934783"/>
            <a:ext cx="9315450" cy="4155440"/>
            <a:chOff x="909319" y="934783"/>
            <a:chExt cx="9315450" cy="41554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8844" y="944245"/>
              <a:ext cx="8892540" cy="368236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14082" y="939546"/>
              <a:ext cx="8902065" cy="3691890"/>
            </a:xfrm>
            <a:custGeom>
              <a:avLst/>
              <a:gdLst/>
              <a:ahLst/>
              <a:cxnLst/>
              <a:rect l="l" t="t" r="r" b="b"/>
              <a:pathLst>
                <a:path w="8902065" h="3691890">
                  <a:moveTo>
                    <a:pt x="0" y="3691889"/>
                  </a:moveTo>
                  <a:lnTo>
                    <a:pt x="8902065" y="3691889"/>
                  </a:lnTo>
                  <a:lnTo>
                    <a:pt x="8902065" y="0"/>
                  </a:lnTo>
                  <a:lnTo>
                    <a:pt x="0" y="0"/>
                  </a:lnTo>
                  <a:lnTo>
                    <a:pt x="0" y="3691889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32119" y="1958327"/>
              <a:ext cx="4669535" cy="10729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90004" y="2022348"/>
              <a:ext cx="3302507" cy="94640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911340" y="1988820"/>
              <a:ext cx="3209925" cy="962025"/>
            </a:xfrm>
            <a:custGeom>
              <a:avLst/>
              <a:gdLst/>
              <a:ahLst/>
              <a:cxnLst/>
              <a:rect l="l" t="t" r="r" b="b"/>
              <a:pathLst>
                <a:path w="3209925" h="962025">
                  <a:moveTo>
                    <a:pt x="3209925" y="0"/>
                  </a:moveTo>
                  <a:lnTo>
                    <a:pt x="0" y="0"/>
                  </a:lnTo>
                  <a:lnTo>
                    <a:pt x="0" y="962025"/>
                  </a:lnTo>
                  <a:lnTo>
                    <a:pt x="3209925" y="962025"/>
                  </a:lnTo>
                  <a:lnTo>
                    <a:pt x="32099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63488" y="1988820"/>
              <a:ext cx="4558030" cy="962025"/>
            </a:xfrm>
            <a:custGeom>
              <a:avLst/>
              <a:gdLst/>
              <a:ahLst/>
              <a:cxnLst/>
              <a:rect l="l" t="t" r="r" b="b"/>
              <a:pathLst>
                <a:path w="4558030" h="962025">
                  <a:moveTo>
                    <a:pt x="1347851" y="962025"/>
                  </a:moveTo>
                  <a:lnTo>
                    <a:pt x="4557776" y="962025"/>
                  </a:lnTo>
                  <a:lnTo>
                    <a:pt x="4557776" y="0"/>
                  </a:lnTo>
                  <a:lnTo>
                    <a:pt x="1347851" y="0"/>
                  </a:lnTo>
                  <a:lnTo>
                    <a:pt x="1347851" y="962025"/>
                  </a:lnTo>
                  <a:close/>
                </a:path>
                <a:path w="4558030" h="962025">
                  <a:moveTo>
                    <a:pt x="1273175" y="213741"/>
                  </a:moveTo>
                  <a:lnTo>
                    <a:pt x="0" y="137160"/>
                  </a:lnTo>
                </a:path>
              </a:pathLst>
            </a:custGeom>
            <a:ln w="9525">
              <a:solidFill>
                <a:srgbClr val="00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62599" y="2546604"/>
              <a:ext cx="4661915" cy="15575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12863" y="3066288"/>
              <a:ext cx="3302508" cy="97383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934199" y="3032760"/>
              <a:ext cx="3209925" cy="990600"/>
            </a:xfrm>
            <a:custGeom>
              <a:avLst/>
              <a:gdLst/>
              <a:ahLst/>
              <a:cxnLst/>
              <a:rect l="l" t="t" r="r" b="b"/>
              <a:pathLst>
                <a:path w="3209925" h="990600">
                  <a:moveTo>
                    <a:pt x="3209925" y="0"/>
                  </a:moveTo>
                  <a:lnTo>
                    <a:pt x="0" y="0"/>
                  </a:lnTo>
                  <a:lnTo>
                    <a:pt x="0" y="990600"/>
                  </a:lnTo>
                  <a:lnTo>
                    <a:pt x="3209925" y="990600"/>
                  </a:lnTo>
                  <a:lnTo>
                    <a:pt x="32099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93968" y="2577973"/>
              <a:ext cx="4550410" cy="1445895"/>
            </a:xfrm>
            <a:custGeom>
              <a:avLst/>
              <a:gdLst/>
              <a:ahLst/>
              <a:cxnLst/>
              <a:rect l="l" t="t" r="r" b="b"/>
              <a:pathLst>
                <a:path w="4550409" h="1445895">
                  <a:moveTo>
                    <a:pt x="1340230" y="1445387"/>
                  </a:moveTo>
                  <a:lnTo>
                    <a:pt x="4550156" y="1445387"/>
                  </a:lnTo>
                  <a:lnTo>
                    <a:pt x="4550156" y="454787"/>
                  </a:lnTo>
                  <a:lnTo>
                    <a:pt x="1340230" y="454787"/>
                  </a:lnTo>
                  <a:lnTo>
                    <a:pt x="1340230" y="1445387"/>
                  </a:lnTo>
                  <a:close/>
                </a:path>
                <a:path w="4550409" h="1445895">
                  <a:moveTo>
                    <a:pt x="1265554" y="674877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65648" y="3294888"/>
              <a:ext cx="4648200" cy="179527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03719" y="4139171"/>
              <a:ext cx="3302508" cy="88850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923531" y="4104132"/>
              <a:ext cx="3209925" cy="904875"/>
            </a:xfrm>
            <a:custGeom>
              <a:avLst/>
              <a:gdLst/>
              <a:ahLst/>
              <a:cxnLst/>
              <a:rect l="l" t="t" r="r" b="b"/>
              <a:pathLst>
                <a:path w="3209925" h="904875">
                  <a:moveTo>
                    <a:pt x="3209925" y="0"/>
                  </a:moveTo>
                  <a:lnTo>
                    <a:pt x="0" y="0"/>
                  </a:lnTo>
                  <a:lnTo>
                    <a:pt x="0" y="904874"/>
                  </a:lnTo>
                  <a:lnTo>
                    <a:pt x="3209925" y="904874"/>
                  </a:lnTo>
                  <a:lnTo>
                    <a:pt x="32099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96635" y="3325876"/>
              <a:ext cx="4537075" cy="1683385"/>
            </a:xfrm>
            <a:custGeom>
              <a:avLst/>
              <a:gdLst/>
              <a:ahLst/>
              <a:cxnLst/>
              <a:rect l="l" t="t" r="r" b="b"/>
              <a:pathLst>
                <a:path w="4537075" h="1683385">
                  <a:moveTo>
                    <a:pt x="1326895" y="1683131"/>
                  </a:moveTo>
                  <a:lnTo>
                    <a:pt x="4536820" y="1683131"/>
                  </a:lnTo>
                  <a:lnTo>
                    <a:pt x="4536820" y="778256"/>
                  </a:lnTo>
                  <a:lnTo>
                    <a:pt x="1326895" y="778256"/>
                  </a:lnTo>
                  <a:lnTo>
                    <a:pt x="1326895" y="1683131"/>
                  </a:lnTo>
                  <a:close/>
                </a:path>
                <a:path w="4537075" h="1683385">
                  <a:moveTo>
                    <a:pt x="1252219" y="979297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21068" y="4503420"/>
              <a:ext cx="2513330" cy="346075"/>
            </a:xfrm>
            <a:custGeom>
              <a:avLst/>
              <a:gdLst/>
              <a:ahLst/>
              <a:cxnLst/>
              <a:rect l="l" t="t" r="r" b="b"/>
              <a:pathLst>
                <a:path w="2513329" h="346075">
                  <a:moveTo>
                    <a:pt x="2189988" y="184404"/>
                  </a:moveTo>
                  <a:lnTo>
                    <a:pt x="0" y="184404"/>
                  </a:lnTo>
                  <a:lnTo>
                    <a:pt x="0" y="345948"/>
                  </a:lnTo>
                  <a:lnTo>
                    <a:pt x="2189988" y="345948"/>
                  </a:lnTo>
                  <a:lnTo>
                    <a:pt x="2189988" y="184404"/>
                  </a:lnTo>
                  <a:close/>
                </a:path>
                <a:path w="2513329" h="346075">
                  <a:moveTo>
                    <a:pt x="2513076" y="0"/>
                  </a:moveTo>
                  <a:lnTo>
                    <a:pt x="121920" y="0"/>
                  </a:lnTo>
                  <a:lnTo>
                    <a:pt x="121920" y="160020"/>
                  </a:lnTo>
                  <a:lnTo>
                    <a:pt x="2513076" y="160020"/>
                  </a:lnTo>
                  <a:lnTo>
                    <a:pt x="2513076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917435" y="2086050"/>
            <a:ext cx="3208020" cy="2809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 marR="189230">
              <a:lnSpc>
                <a:spcPct val="110100"/>
              </a:lnSpc>
              <a:spcBef>
                <a:spcPts val="100"/>
              </a:spcBef>
            </a:pP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Avec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qui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travaillez-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vous</a:t>
            </a:r>
            <a:r>
              <a:rPr sz="1100" b="1" spc="-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sur votre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action</a:t>
            </a:r>
            <a:r>
              <a:rPr sz="1100" b="1" spc="-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50" dirty="0">
                <a:solidFill>
                  <a:srgbClr val="112845"/>
                </a:solidFill>
                <a:latin typeface="Arial"/>
                <a:cs typeface="Arial"/>
              </a:rPr>
              <a:t>?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Quels</a:t>
            </a:r>
            <a:r>
              <a:rPr sz="1100" b="1" spc="-3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rôles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ont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les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différents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partenaires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de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votre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action</a:t>
            </a:r>
            <a:r>
              <a:rPr sz="1100" b="1" spc="-3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(animation,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prêt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matériel,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co-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animation,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mobilisation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du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public...)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b="1" spc="-50" dirty="0">
                <a:solidFill>
                  <a:srgbClr val="112845"/>
                </a:solidFill>
                <a:latin typeface="Arial"/>
                <a:cs typeface="Arial"/>
              </a:rPr>
              <a:t>?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50"/>
              </a:spcBef>
            </a:pPr>
            <a:endParaRPr sz="1100" dirty="0">
              <a:latin typeface="Arial"/>
              <a:cs typeface="Arial"/>
            </a:endParaRPr>
          </a:p>
          <a:p>
            <a:pPr marL="113030" marR="165100">
              <a:lnSpc>
                <a:spcPct val="110000"/>
              </a:lnSpc>
            </a:pP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Comment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faites-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vous</a:t>
            </a:r>
            <a:r>
              <a:rPr sz="1100" b="1" spc="-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pour mobiliser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le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public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de</a:t>
            </a:r>
            <a:r>
              <a:rPr sz="1100" b="1" spc="-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votre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action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?</a:t>
            </a:r>
            <a:r>
              <a:rPr sz="1100" b="1" spc="-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Est-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il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orienté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par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un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tiers</a:t>
            </a:r>
            <a:r>
              <a:rPr sz="1100" b="1" spc="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?</a:t>
            </a:r>
            <a:r>
              <a:rPr sz="1100" b="1" spc="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Y</a:t>
            </a:r>
            <a:r>
              <a:rPr sz="1100" b="1" spc="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a-t-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il</a:t>
            </a:r>
            <a:r>
              <a:rPr sz="1100" b="1" spc="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une</a:t>
            </a:r>
            <a:r>
              <a:rPr sz="1100" b="1" spc="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communication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(préciser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les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supports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et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les</a:t>
            </a:r>
            <a:r>
              <a:rPr sz="1100" spc="-4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modalités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diffusion)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b="1" spc="-50" dirty="0">
                <a:solidFill>
                  <a:srgbClr val="112845"/>
                </a:solidFill>
                <a:latin typeface="Arial"/>
                <a:cs typeface="Arial"/>
              </a:rPr>
              <a:t>?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1100" dirty="0">
              <a:latin typeface="Arial"/>
              <a:cs typeface="Arial"/>
            </a:endParaRPr>
          </a:p>
          <a:p>
            <a:pPr marL="104139">
              <a:lnSpc>
                <a:spcPct val="100000"/>
              </a:lnSpc>
            </a:pP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Précisez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les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particularités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du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public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112845"/>
                </a:solidFill>
                <a:latin typeface="Arial MT"/>
                <a:cs typeface="Arial MT"/>
              </a:rPr>
              <a:t>:</a:t>
            </a:r>
            <a:endParaRPr sz="1100" dirty="0">
              <a:latin typeface="Arial MT"/>
              <a:cs typeface="Arial MT"/>
            </a:endParaRPr>
          </a:p>
          <a:p>
            <a:pPr marL="104139" marR="582930" indent="120014">
              <a:lnSpc>
                <a:spcPct val="110900"/>
              </a:lnSpc>
              <a:spcBef>
                <a:spcPts val="590"/>
              </a:spcBef>
              <a:buChar char="&gt;"/>
              <a:tabLst>
                <a:tab pos="224154" algn="l"/>
              </a:tabLst>
            </a:pPr>
            <a:r>
              <a:rPr lang="fr-FR" sz="1100" dirty="0">
                <a:solidFill>
                  <a:srgbClr val="17365D"/>
                </a:solidFill>
                <a:latin typeface="Arial MT"/>
                <a:cs typeface="Arial MT"/>
              </a:rPr>
              <a:t>Pas de spécificités particulière du public</a:t>
            </a:r>
            <a:endParaRPr sz="1100" dirty="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86400" y="922007"/>
            <a:ext cx="4700270" cy="1082675"/>
            <a:chOff x="5486400" y="922007"/>
            <a:chExt cx="4700270" cy="1082675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86400" y="922007"/>
              <a:ext cx="4700015" cy="108205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76288" y="987552"/>
              <a:ext cx="3302507" cy="95554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517261" y="1168273"/>
              <a:ext cx="1304290" cy="626110"/>
            </a:xfrm>
            <a:custGeom>
              <a:avLst/>
              <a:gdLst/>
              <a:ahLst/>
              <a:cxnLst/>
              <a:rect l="l" t="t" r="r" b="b"/>
              <a:pathLst>
                <a:path w="1304290" h="626110">
                  <a:moveTo>
                    <a:pt x="1304163" y="0"/>
                  </a:moveTo>
                  <a:lnTo>
                    <a:pt x="0" y="626110"/>
                  </a:lnTo>
                </a:path>
              </a:pathLst>
            </a:custGeom>
            <a:ln w="9525">
              <a:solidFill>
                <a:srgbClr val="00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916293" y="939546"/>
            <a:ext cx="3209925" cy="984885"/>
          </a:xfrm>
          <a:prstGeom prst="rect">
            <a:avLst/>
          </a:prstGeom>
          <a:solidFill>
            <a:srgbClr val="FFFFFF"/>
          </a:solidFill>
          <a:ln w="9525">
            <a:solidFill>
              <a:srgbClr val="005F5F"/>
            </a:solidFill>
          </a:ln>
        </p:spPr>
        <p:txBody>
          <a:bodyPr vert="horz" wrap="square" lIns="0" tIns="125095" rIns="0" bIns="0" rtlCol="0">
            <a:spAutoFit/>
          </a:bodyPr>
          <a:lstStyle/>
          <a:p>
            <a:pPr marL="78105" marR="296545">
              <a:lnSpc>
                <a:spcPct val="110000"/>
              </a:lnSpc>
              <a:spcBef>
                <a:spcPts val="985"/>
              </a:spcBef>
            </a:pP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Comment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se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passe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votre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action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?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Par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quoi 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commencez-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vous ?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Dans</a:t>
            </a:r>
            <a:r>
              <a:rPr sz="1100" b="1" spc="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quel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ordre</a:t>
            </a:r>
            <a:r>
              <a:rPr sz="1100" b="1" spc="-4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?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50" dirty="0">
                <a:solidFill>
                  <a:srgbClr val="112845"/>
                </a:solidFill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  <a:p>
            <a:pPr marL="78105" marR="724535">
              <a:lnSpc>
                <a:spcPct val="110000"/>
              </a:lnSpc>
            </a:pP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quelle</a:t>
            </a:r>
            <a:r>
              <a:rPr sz="1100" b="1" spc="-3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période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de</a:t>
            </a:r>
            <a:r>
              <a:rPr sz="1100" b="1" spc="-3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l’année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(préciser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le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calendrier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chaque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étape)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b="1" spc="-50" dirty="0">
                <a:solidFill>
                  <a:srgbClr val="112845"/>
                </a:solidFill>
                <a:latin typeface="Arial"/>
                <a:cs typeface="Arial"/>
              </a:rPr>
              <a:t>?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662679" y="1104277"/>
            <a:ext cx="718185" cy="675754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xfrm>
            <a:off x="5361559" y="7089299"/>
            <a:ext cx="2705734" cy="2743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>
              <a:lnSpc>
                <a:spcPts val="1130"/>
              </a:lnSpc>
              <a:spcBef>
                <a:spcPts val="10"/>
              </a:spcBef>
            </a:pPr>
            <a:r>
              <a:rPr spc="-10" dirty="0"/>
              <a:t>STARS-</a:t>
            </a:r>
            <a:r>
              <a:rPr dirty="0"/>
              <a:t>FIR</a:t>
            </a:r>
            <a:r>
              <a:rPr spc="-20" dirty="0"/>
              <a:t> </a:t>
            </a:r>
            <a:r>
              <a:rPr dirty="0"/>
              <a:t>:</a:t>
            </a:r>
            <a:r>
              <a:rPr spc="-5" dirty="0"/>
              <a:t> </a:t>
            </a:r>
            <a:r>
              <a:rPr dirty="0"/>
              <a:t>un</a:t>
            </a:r>
            <a:r>
              <a:rPr spc="-15" dirty="0"/>
              <a:t> </a:t>
            </a:r>
            <a:r>
              <a:rPr dirty="0"/>
              <a:t>guide</a:t>
            </a:r>
            <a:r>
              <a:rPr spc="-5" dirty="0"/>
              <a:t> </a:t>
            </a:r>
            <a:r>
              <a:rPr dirty="0"/>
              <a:t>pour</a:t>
            </a:r>
            <a:r>
              <a:rPr spc="-5" dirty="0"/>
              <a:t> </a:t>
            </a:r>
            <a:r>
              <a:rPr dirty="0"/>
              <a:t>la</a:t>
            </a:r>
            <a:r>
              <a:rPr spc="-15" dirty="0"/>
              <a:t> </a:t>
            </a:r>
            <a:r>
              <a:rPr dirty="0"/>
              <a:t>qualité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mon</a:t>
            </a:r>
            <a:r>
              <a:rPr spc="-5" dirty="0"/>
              <a:t> </a:t>
            </a:r>
            <a:r>
              <a:rPr dirty="0"/>
              <a:t>projet</a:t>
            </a:r>
            <a:r>
              <a:rPr spc="-15" dirty="0"/>
              <a:t> </a:t>
            </a:r>
            <a:r>
              <a:rPr spc="-50" dirty="0"/>
              <a:t>·</a:t>
            </a:r>
            <a:r>
              <a:rPr dirty="0"/>
              <a:t> Promotion</a:t>
            </a:r>
            <a:r>
              <a:rPr spc="-25" dirty="0"/>
              <a:t> </a:t>
            </a:r>
            <a:r>
              <a:rPr dirty="0"/>
              <a:t>Grand</a:t>
            </a:r>
            <a:r>
              <a:rPr spc="-30" dirty="0"/>
              <a:t> </a:t>
            </a:r>
            <a:r>
              <a:rPr spc="-25" dirty="0"/>
              <a:t>Est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60" y="874521"/>
            <a:ext cx="28321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6CA92C"/>
                </a:solidFill>
                <a:latin typeface="Webdings"/>
                <a:cs typeface="Webdings"/>
              </a:rPr>
              <a:t>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PROJET</a:t>
            </a:r>
            <a:r>
              <a:rPr sz="1400" b="1" spc="-35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/</a:t>
            </a:r>
            <a:r>
              <a:rPr sz="1400" b="1" spc="-15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ACTIONS</a:t>
            </a:r>
            <a:r>
              <a:rPr sz="1400" b="1" spc="-20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/</a:t>
            </a:r>
            <a:r>
              <a:rPr sz="1400" b="1" spc="-35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6CA92C"/>
                </a:solidFill>
                <a:latin typeface="Arial"/>
                <a:cs typeface="Arial"/>
              </a:rPr>
              <a:t>Descriptif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09319" y="1206157"/>
            <a:ext cx="8838565" cy="5276215"/>
            <a:chOff x="909319" y="1206157"/>
            <a:chExt cx="8838565" cy="52762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8844" y="1215682"/>
              <a:ext cx="5660008" cy="525716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14082" y="1210919"/>
              <a:ext cx="5669915" cy="5266690"/>
            </a:xfrm>
            <a:custGeom>
              <a:avLst/>
              <a:gdLst/>
              <a:ahLst/>
              <a:cxnLst/>
              <a:rect l="l" t="t" r="r" b="b"/>
              <a:pathLst>
                <a:path w="5669915" h="5266690">
                  <a:moveTo>
                    <a:pt x="0" y="5266690"/>
                  </a:moveTo>
                  <a:lnTo>
                    <a:pt x="5669533" y="5266690"/>
                  </a:lnTo>
                  <a:lnTo>
                    <a:pt x="5669533" y="0"/>
                  </a:lnTo>
                  <a:lnTo>
                    <a:pt x="0" y="0"/>
                  </a:lnTo>
                  <a:lnTo>
                    <a:pt x="0" y="5266690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85874" y="1209294"/>
              <a:ext cx="4352925" cy="161925"/>
            </a:xfrm>
            <a:custGeom>
              <a:avLst/>
              <a:gdLst/>
              <a:ahLst/>
              <a:cxnLst/>
              <a:rect l="l" t="t" r="r" b="b"/>
              <a:pathLst>
                <a:path w="4352925" h="161925">
                  <a:moveTo>
                    <a:pt x="4352925" y="0"/>
                  </a:moveTo>
                  <a:lnTo>
                    <a:pt x="0" y="0"/>
                  </a:lnTo>
                  <a:lnTo>
                    <a:pt x="0" y="161925"/>
                  </a:lnTo>
                  <a:lnTo>
                    <a:pt x="4352925" y="161925"/>
                  </a:lnTo>
                  <a:lnTo>
                    <a:pt x="43529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7668" y="1217676"/>
              <a:ext cx="7069835" cy="11201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0719" y="1281696"/>
              <a:ext cx="3979164" cy="99363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780531" y="1248156"/>
              <a:ext cx="3886200" cy="1009650"/>
            </a:xfrm>
            <a:custGeom>
              <a:avLst/>
              <a:gdLst/>
              <a:ahLst/>
              <a:cxnLst/>
              <a:rect l="l" t="t" r="r" b="b"/>
              <a:pathLst>
                <a:path w="3886200" h="1009650">
                  <a:moveTo>
                    <a:pt x="3886200" y="0"/>
                  </a:moveTo>
                  <a:lnTo>
                    <a:pt x="0" y="0"/>
                  </a:lnTo>
                  <a:lnTo>
                    <a:pt x="0" y="1009650"/>
                  </a:lnTo>
                  <a:lnTo>
                    <a:pt x="3886200" y="1009650"/>
                  </a:lnTo>
                  <a:lnTo>
                    <a:pt x="3886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08147" y="1248156"/>
              <a:ext cx="6958965" cy="1009650"/>
            </a:xfrm>
            <a:custGeom>
              <a:avLst/>
              <a:gdLst/>
              <a:ahLst/>
              <a:cxnLst/>
              <a:rect l="l" t="t" r="r" b="b"/>
              <a:pathLst>
                <a:path w="6958965" h="1009650">
                  <a:moveTo>
                    <a:pt x="3072384" y="1009650"/>
                  </a:moveTo>
                  <a:lnTo>
                    <a:pt x="6958584" y="1009650"/>
                  </a:lnTo>
                  <a:lnTo>
                    <a:pt x="6958584" y="0"/>
                  </a:lnTo>
                  <a:lnTo>
                    <a:pt x="3072384" y="0"/>
                  </a:lnTo>
                  <a:lnTo>
                    <a:pt x="3072384" y="1009650"/>
                  </a:lnTo>
                  <a:close/>
                </a:path>
                <a:path w="6958965" h="1009650">
                  <a:moveTo>
                    <a:pt x="2982087" y="224282"/>
                  </a:moveTo>
                  <a:lnTo>
                    <a:pt x="0" y="908177"/>
                  </a:lnTo>
                </a:path>
              </a:pathLst>
            </a:custGeom>
            <a:ln w="9525">
              <a:solidFill>
                <a:srgbClr val="00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78068" y="1752599"/>
              <a:ext cx="3554095" cy="346075"/>
            </a:xfrm>
            <a:custGeom>
              <a:avLst/>
              <a:gdLst/>
              <a:ahLst/>
              <a:cxnLst/>
              <a:rect l="l" t="t" r="r" b="b"/>
              <a:pathLst>
                <a:path w="3554095" h="346075">
                  <a:moveTo>
                    <a:pt x="3389376" y="184404"/>
                  </a:moveTo>
                  <a:lnTo>
                    <a:pt x="0" y="184404"/>
                  </a:lnTo>
                  <a:lnTo>
                    <a:pt x="0" y="345948"/>
                  </a:lnTo>
                  <a:lnTo>
                    <a:pt x="3389376" y="345948"/>
                  </a:lnTo>
                  <a:lnTo>
                    <a:pt x="3389376" y="184404"/>
                  </a:lnTo>
                  <a:close/>
                </a:path>
                <a:path w="3554095" h="346075">
                  <a:moveTo>
                    <a:pt x="3553968" y="0"/>
                  </a:moveTo>
                  <a:lnTo>
                    <a:pt x="743712" y="0"/>
                  </a:lnTo>
                  <a:lnTo>
                    <a:pt x="743712" y="160020"/>
                  </a:lnTo>
                  <a:lnTo>
                    <a:pt x="3553968" y="160020"/>
                  </a:lnTo>
                  <a:lnTo>
                    <a:pt x="3553968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866257" y="1346047"/>
            <a:ext cx="3578225" cy="763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Ce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dont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vous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avez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besoin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pour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mettre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en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place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votre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action.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Par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exemple,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si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vous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mettez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en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place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une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formation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&gt;</a:t>
            </a:r>
            <a:r>
              <a:rPr sz="1100" spc="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une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salle,</a:t>
            </a:r>
            <a:r>
              <a:rPr sz="1100" spc="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un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vidéoprojecteur,</a:t>
            </a:r>
            <a:r>
              <a:rPr sz="11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un</a:t>
            </a:r>
            <a:r>
              <a:rPr sz="11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paperboard,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des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feutres,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des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pochettes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et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une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personne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formatrice</a:t>
            </a:r>
            <a:r>
              <a:rPr sz="1000" spc="-10" dirty="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378964" y="2456688"/>
            <a:ext cx="7378065" cy="4235450"/>
            <a:chOff x="2378964" y="2456688"/>
            <a:chExt cx="7378065" cy="423545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78964" y="2456688"/>
              <a:ext cx="7370064" cy="209245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89676" y="2519172"/>
              <a:ext cx="3950208" cy="196596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811011" y="2487168"/>
              <a:ext cx="3857625" cy="1981200"/>
            </a:xfrm>
            <a:custGeom>
              <a:avLst/>
              <a:gdLst/>
              <a:ahLst/>
              <a:cxnLst/>
              <a:rect l="l" t="t" r="r" b="b"/>
              <a:pathLst>
                <a:path w="3857625" h="1981200">
                  <a:moveTo>
                    <a:pt x="3857624" y="0"/>
                  </a:moveTo>
                  <a:lnTo>
                    <a:pt x="0" y="0"/>
                  </a:lnTo>
                  <a:lnTo>
                    <a:pt x="0" y="1981200"/>
                  </a:lnTo>
                  <a:lnTo>
                    <a:pt x="3857624" y="1981200"/>
                  </a:lnTo>
                  <a:lnTo>
                    <a:pt x="38576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409825" y="2487168"/>
              <a:ext cx="7259320" cy="1981200"/>
            </a:xfrm>
            <a:custGeom>
              <a:avLst/>
              <a:gdLst/>
              <a:ahLst/>
              <a:cxnLst/>
              <a:rect l="l" t="t" r="r" b="b"/>
              <a:pathLst>
                <a:path w="7259320" h="1981200">
                  <a:moveTo>
                    <a:pt x="3401187" y="1981200"/>
                  </a:moveTo>
                  <a:lnTo>
                    <a:pt x="7258811" y="1981200"/>
                  </a:lnTo>
                  <a:lnTo>
                    <a:pt x="7258811" y="0"/>
                  </a:lnTo>
                  <a:lnTo>
                    <a:pt x="3401187" y="0"/>
                  </a:lnTo>
                  <a:lnTo>
                    <a:pt x="3401187" y="1981200"/>
                  </a:lnTo>
                  <a:close/>
                </a:path>
                <a:path w="7259320" h="1981200">
                  <a:moveTo>
                    <a:pt x="3311525" y="440182"/>
                  </a:moveTo>
                  <a:lnTo>
                    <a:pt x="0" y="934466"/>
                  </a:lnTo>
                </a:path>
              </a:pathLst>
            </a:custGeom>
            <a:ln w="9525">
              <a:solidFill>
                <a:srgbClr val="00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73452" y="4517123"/>
              <a:ext cx="7274052" cy="112624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817108" y="4672571"/>
              <a:ext cx="3922776" cy="90679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838444" y="4639055"/>
              <a:ext cx="3829050" cy="923925"/>
            </a:xfrm>
            <a:custGeom>
              <a:avLst/>
              <a:gdLst/>
              <a:ahLst/>
              <a:cxnLst/>
              <a:rect l="l" t="t" r="r" b="b"/>
              <a:pathLst>
                <a:path w="3829050" h="923925">
                  <a:moveTo>
                    <a:pt x="3829050" y="0"/>
                  </a:moveTo>
                  <a:lnTo>
                    <a:pt x="0" y="0"/>
                  </a:lnTo>
                  <a:lnTo>
                    <a:pt x="0" y="923924"/>
                  </a:lnTo>
                  <a:lnTo>
                    <a:pt x="3829050" y="923924"/>
                  </a:lnTo>
                  <a:lnTo>
                    <a:pt x="38290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04948" y="4548886"/>
              <a:ext cx="7162800" cy="1014094"/>
            </a:xfrm>
            <a:custGeom>
              <a:avLst/>
              <a:gdLst/>
              <a:ahLst/>
              <a:cxnLst/>
              <a:rect l="l" t="t" r="r" b="b"/>
              <a:pathLst>
                <a:path w="7162800" h="1014095">
                  <a:moveTo>
                    <a:pt x="3333496" y="1014094"/>
                  </a:moveTo>
                  <a:lnTo>
                    <a:pt x="7162546" y="1014094"/>
                  </a:lnTo>
                  <a:lnTo>
                    <a:pt x="7162546" y="90169"/>
                  </a:lnTo>
                  <a:lnTo>
                    <a:pt x="3333496" y="90169"/>
                  </a:lnTo>
                  <a:lnTo>
                    <a:pt x="3333496" y="1014094"/>
                  </a:lnTo>
                  <a:close/>
                </a:path>
                <a:path w="7162800" h="1014095">
                  <a:moveTo>
                    <a:pt x="3244468" y="29540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47544" y="5590032"/>
              <a:ext cx="7309104" cy="110185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36920" y="5652516"/>
              <a:ext cx="3912108" cy="97534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856732" y="5620511"/>
              <a:ext cx="3819525" cy="990600"/>
            </a:xfrm>
            <a:custGeom>
              <a:avLst/>
              <a:gdLst/>
              <a:ahLst/>
              <a:cxnLst/>
              <a:rect l="l" t="t" r="r" b="b"/>
              <a:pathLst>
                <a:path w="3819525" h="990600">
                  <a:moveTo>
                    <a:pt x="3819525" y="0"/>
                  </a:moveTo>
                  <a:lnTo>
                    <a:pt x="0" y="0"/>
                  </a:lnTo>
                  <a:lnTo>
                    <a:pt x="0" y="990599"/>
                  </a:lnTo>
                  <a:lnTo>
                    <a:pt x="3819525" y="990599"/>
                  </a:lnTo>
                  <a:lnTo>
                    <a:pt x="3819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78151" y="5620511"/>
              <a:ext cx="7198359" cy="990600"/>
            </a:xfrm>
            <a:custGeom>
              <a:avLst/>
              <a:gdLst/>
              <a:ahLst/>
              <a:cxnLst/>
              <a:rect l="l" t="t" r="r" b="b"/>
              <a:pathLst>
                <a:path w="7198359" h="990600">
                  <a:moveTo>
                    <a:pt x="3378581" y="990599"/>
                  </a:moveTo>
                  <a:lnTo>
                    <a:pt x="7198106" y="990599"/>
                  </a:lnTo>
                  <a:lnTo>
                    <a:pt x="7198106" y="0"/>
                  </a:lnTo>
                  <a:lnTo>
                    <a:pt x="3378581" y="0"/>
                  </a:lnTo>
                  <a:lnTo>
                    <a:pt x="3378581" y="990599"/>
                  </a:lnTo>
                  <a:close/>
                </a:path>
                <a:path w="7198359" h="990600">
                  <a:moveTo>
                    <a:pt x="3289808" y="220090"/>
                  </a:moveTo>
                  <a:lnTo>
                    <a:pt x="0" y="64515"/>
                  </a:lnTo>
                </a:path>
              </a:pathLst>
            </a:custGeom>
            <a:ln w="9525">
              <a:solidFill>
                <a:srgbClr val="00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895213" y="2583916"/>
            <a:ext cx="3636645" cy="3898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6255">
              <a:lnSpc>
                <a:spcPct val="110000"/>
              </a:lnSpc>
              <a:spcBef>
                <a:spcPts val="100"/>
              </a:spcBef>
            </a:pP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Quel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type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d’action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mettez-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vous en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place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?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(ex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112845"/>
                </a:solidFill>
                <a:latin typeface="Arial MT"/>
                <a:cs typeface="Arial MT"/>
              </a:rPr>
              <a:t>: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information,</a:t>
            </a:r>
            <a:r>
              <a:rPr sz="1100" spc="-4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formation,</a:t>
            </a:r>
            <a:r>
              <a:rPr sz="1100" spc="-4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accueil/écoute/orientation,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etc…) 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Plusieurs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choix</a:t>
            </a:r>
            <a:r>
              <a:rPr sz="11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sont 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possibles.</a:t>
            </a:r>
            <a:endParaRPr sz="1100" dirty="0">
              <a:latin typeface="Arial MT"/>
              <a:cs typeface="Arial MT"/>
            </a:endParaRPr>
          </a:p>
          <a:p>
            <a:pPr marL="12700" marR="10795" algn="just">
              <a:lnSpc>
                <a:spcPct val="110000"/>
              </a:lnSpc>
              <a:spcBef>
                <a:spcPts val="610"/>
              </a:spcBef>
            </a:pP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Si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aucune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typologie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ne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correspond,</a:t>
            </a:r>
            <a:r>
              <a:rPr sz="11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sélectionnez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«</a:t>
            </a:r>
            <a:r>
              <a:rPr sz="11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autre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112845"/>
                </a:solidFill>
                <a:latin typeface="Arial MT"/>
                <a:cs typeface="Arial MT"/>
              </a:rPr>
              <a:t>»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et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renseignez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dans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la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case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à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cet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effet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la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typologie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votre action.</a:t>
            </a:r>
            <a:endParaRPr sz="1100" dirty="0">
              <a:latin typeface="Arial MT"/>
              <a:cs typeface="Arial MT"/>
            </a:endParaRPr>
          </a:p>
          <a:p>
            <a:pPr marL="12700" marR="120650" algn="just">
              <a:lnSpc>
                <a:spcPct val="110500"/>
              </a:lnSpc>
              <a:spcBef>
                <a:spcPts val="595"/>
              </a:spcBef>
            </a:pP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Si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vous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cochez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«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éducation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pour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la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santé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»,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vérifiez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que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votre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action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correspond</a:t>
            </a:r>
            <a:r>
              <a:rPr sz="1100" spc="-4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aux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critères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 err="1">
                <a:solidFill>
                  <a:srgbClr val="112845"/>
                </a:solidFill>
                <a:latin typeface="Arial MT"/>
                <a:cs typeface="Arial MT"/>
              </a:rPr>
              <a:t>qualité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11" action="ppaction://hlinksldjump"/>
              </a:rPr>
              <a:t>(voir</a:t>
            </a: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11" action="ppaction://hlinksldjump"/>
              </a:rPr>
              <a:t>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11" action="ppaction://hlinksldjump"/>
              </a:rPr>
              <a:t>page</a:t>
            </a:r>
            <a:r>
              <a:rPr sz="1100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11" action="ppaction://hlinksldjump"/>
              </a:rPr>
              <a:t> </a:t>
            </a:r>
            <a:r>
              <a:rPr sz="11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 MT"/>
                <a:cs typeface="Arial MT"/>
                <a:hlinkClick r:id="rId11" action="ppaction://hlinksldjump"/>
              </a:rPr>
              <a:t>13).</a:t>
            </a:r>
            <a:endParaRPr sz="11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100" dirty="0">
              <a:latin typeface="Arial MT"/>
              <a:cs typeface="Arial MT"/>
            </a:endParaRPr>
          </a:p>
          <a:p>
            <a:pPr marL="40005" marR="33655">
              <a:lnSpc>
                <a:spcPct val="110300"/>
              </a:lnSpc>
              <a:spcBef>
                <a:spcPts val="5"/>
              </a:spcBef>
            </a:pP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Quels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sont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le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ou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les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sujets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abordés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par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votre</a:t>
            </a:r>
            <a:r>
              <a:rPr sz="1100" b="1" spc="-3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action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50" dirty="0">
                <a:solidFill>
                  <a:srgbClr val="112845"/>
                </a:solidFill>
                <a:latin typeface="Arial"/>
                <a:cs typeface="Arial"/>
              </a:rPr>
              <a:t>?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Plusieurs</a:t>
            </a:r>
            <a:r>
              <a:rPr sz="1100" spc="-4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choix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sont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possibles.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La</a:t>
            </a:r>
            <a:r>
              <a:rPr sz="1100" spc="-4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première</a:t>
            </a:r>
            <a:r>
              <a:rPr sz="1100" spc="-5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thématique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que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vous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sélectionnez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sera</a:t>
            </a:r>
            <a:r>
              <a:rPr sz="11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la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plus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importante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dans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votre action.</a:t>
            </a:r>
            <a:endParaRPr sz="11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sz="1100" dirty="0">
              <a:latin typeface="Arial MT"/>
              <a:cs typeface="Arial MT"/>
            </a:endParaRPr>
          </a:p>
          <a:p>
            <a:pPr marL="59690" marR="505459">
              <a:lnSpc>
                <a:spcPct val="110000"/>
              </a:lnSpc>
            </a:pP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Quelle(s)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tranche(s)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d’âge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?</a:t>
            </a:r>
            <a:r>
              <a:rPr sz="1100" b="1" spc="-3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Quel(s)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type(s)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de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public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50" dirty="0">
                <a:solidFill>
                  <a:srgbClr val="112845"/>
                </a:solidFill>
                <a:latin typeface="Arial"/>
                <a:cs typeface="Arial"/>
              </a:rPr>
              <a:t>?</a:t>
            </a:r>
            <a:endParaRPr sz="1100" dirty="0">
              <a:latin typeface="Arial"/>
              <a:cs typeface="Arial"/>
            </a:endParaRPr>
          </a:p>
          <a:p>
            <a:pPr marL="59690" marR="5080" algn="just">
              <a:lnSpc>
                <a:spcPct val="110000"/>
              </a:lnSpc>
              <a:spcBef>
                <a:spcPts val="10"/>
              </a:spcBef>
            </a:pP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Plusieurs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choix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sont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possibles.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Vous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avez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à</a:t>
            </a:r>
            <a:r>
              <a:rPr sz="1100" spc="-4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sélectionner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quel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public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est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prioritaire,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donc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public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principal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l’action.</a:t>
            </a:r>
            <a:endParaRPr sz="1100" dirty="0">
              <a:latin typeface="Arial MT"/>
              <a:cs typeface="Arial M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004225" y="1128395"/>
            <a:ext cx="3841115" cy="3325495"/>
            <a:chOff x="2004225" y="1128395"/>
            <a:chExt cx="3841115" cy="3325495"/>
          </a:xfrm>
        </p:grpSpPr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04225" y="1128395"/>
              <a:ext cx="801712" cy="83508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75250" y="3701072"/>
              <a:ext cx="669925" cy="752309"/>
            </a:xfrm>
            <a:prstGeom prst="rect">
              <a:avLst/>
            </a:prstGeom>
          </p:spPr>
        </p:pic>
      </p:grp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xfrm>
            <a:off x="5361559" y="7089299"/>
            <a:ext cx="2705734" cy="2743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>
              <a:lnSpc>
                <a:spcPts val="1130"/>
              </a:lnSpc>
              <a:spcBef>
                <a:spcPts val="10"/>
              </a:spcBef>
            </a:pPr>
            <a:r>
              <a:rPr spc="-10" dirty="0"/>
              <a:t>STARS-</a:t>
            </a:r>
            <a:r>
              <a:rPr dirty="0"/>
              <a:t>FIR</a:t>
            </a:r>
            <a:r>
              <a:rPr spc="-20" dirty="0"/>
              <a:t> </a:t>
            </a:r>
            <a:r>
              <a:rPr dirty="0"/>
              <a:t>:</a:t>
            </a:r>
            <a:r>
              <a:rPr spc="-5" dirty="0"/>
              <a:t> </a:t>
            </a:r>
            <a:r>
              <a:rPr dirty="0"/>
              <a:t>un</a:t>
            </a:r>
            <a:r>
              <a:rPr spc="-15" dirty="0"/>
              <a:t> </a:t>
            </a:r>
            <a:r>
              <a:rPr dirty="0"/>
              <a:t>guide</a:t>
            </a:r>
            <a:r>
              <a:rPr spc="-5" dirty="0"/>
              <a:t> </a:t>
            </a:r>
            <a:r>
              <a:rPr dirty="0"/>
              <a:t>pour</a:t>
            </a:r>
            <a:r>
              <a:rPr spc="-5" dirty="0"/>
              <a:t> </a:t>
            </a:r>
            <a:r>
              <a:rPr dirty="0"/>
              <a:t>la</a:t>
            </a:r>
            <a:r>
              <a:rPr spc="-15" dirty="0"/>
              <a:t> </a:t>
            </a:r>
            <a:r>
              <a:rPr dirty="0"/>
              <a:t>qualité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mon</a:t>
            </a:r>
            <a:r>
              <a:rPr spc="-5" dirty="0"/>
              <a:t> </a:t>
            </a:r>
            <a:r>
              <a:rPr dirty="0"/>
              <a:t>projet</a:t>
            </a:r>
            <a:r>
              <a:rPr spc="-15" dirty="0"/>
              <a:t> </a:t>
            </a:r>
            <a:r>
              <a:rPr spc="-50" dirty="0"/>
              <a:t>·</a:t>
            </a:r>
            <a:r>
              <a:rPr dirty="0"/>
              <a:t> Promotion</a:t>
            </a:r>
            <a:r>
              <a:rPr spc="-25" dirty="0"/>
              <a:t> </a:t>
            </a:r>
            <a:r>
              <a:rPr dirty="0"/>
              <a:t>Grand</a:t>
            </a:r>
            <a:r>
              <a:rPr spc="-30" dirty="0"/>
              <a:t> </a:t>
            </a:r>
            <a:r>
              <a:rPr spc="-25" dirty="0"/>
              <a:t>Est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60" y="876046"/>
            <a:ext cx="38207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6CA92C"/>
                </a:solidFill>
                <a:latin typeface="Webdings"/>
                <a:cs typeface="Webdings"/>
              </a:rPr>
              <a:t>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PROJET</a:t>
            </a:r>
            <a:r>
              <a:rPr sz="1400" b="1" spc="-40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/</a:t>
            </a:r>
            <a:r>
              <a:rPr sz="1400" b="1" spc="-15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ACTIONS</a:t>
            </a:r>
            <a:r>
              <a:rPr sz="1400" b="1" spc="-20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/</a:t>
            </a:r>
            <a:r>
              <a:rPr sz="1400" b="1" spc="-35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Mesures</a:t>
            </a:r>
            <a:r>
              <a:rPr sz="1400" b="1" spc="-40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6CA92C"/>
                </a:solidFill>
                <a:latin typeface="Arial"/>
                <a:cs typeface="Arial"/>
              </a:rPr>
              <a:t>d’évaluation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460" y="6403035"/>
            <a:ext cx="609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0" dirty="0">
                <a:latin typeface="Arial MT"/>
                <a:cs typeface="Arial MT"/>
              </a:rPr>
              <a:t>: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99794" y="1196632"/>
            <a:ext cx="8892540" cy="5120005"/>
            <a:chOff x="899794" y="1196632"/>
            <a:chExt cx="8892540" cy="51200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794" y="1196632"/>
              <a:ext cx="8892540" cy="512000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51939" y="1533779"/>
              <a:ext cx="7362825" cy="285750"/>
            </a:xfrm>
            <a:custGeom>
              <a:avLst/>
              <a:gdLst/>
              <a:ahLst/>
              <a:cxnLst/>
              <a:rect l="l" t="t" r="r" b="b"/>
              <a:pathLst>
                <a:path w="7362825" h="285750">
                  <a:moveTo>
                    <a:pt x="7362825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7362825" y="285750"/>
                  </a:lnTo>
                  <a:lnTo>
                    <a:pt x="7362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2241550" y="1319149"/>
            <a:ext cx="7324725" cy="285750"/>
          </a:xfrm>
          <a:custGeom>
            <a:avLst/>
            <a:gdLst/>
            <a:ahLst/>
            <a:cxnLst/>
            <a:rect l="l" t="t" r="r" b="b"/>
            <a:pathLst>
              <a:path w="7324725" h="285750">
                <a:moveTo>
                  <a:pt x="7324725" y="0"/>
                </a:moveTo>
                <a:lnTo>
                  <a:pt x="0" y="0"/>
                </a:lnTo>
                <a:lnTo>
                  <a:pt x="0" y="285750"/>
                </a:lnTo>
                <a:lnTo>
                  <a:pt x="7324725" y="285750"/>
                </a:lnTo>
                <a:lnTo>
                  <a:pt x="73247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70160" y="1352378"/>
            <a:ext cx="7324725" cy="21929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9370" rIns="0" bIns="0" rtlCol="0">
            <a:spAutoFit/>
          </a:bodyPr>
          <a:lstStyle/>
          <a:p>
            <a:pPr marL="5080">
              <a:lnSpc>
                <a:spcPts val="1375"/>
              </a:lnSpc>
              <a:spcBef>
                <a:spcPts val="310"/>
              </a:spcBef>
            </a:pPr>
            <a:r>
              <a:rPr sz="1350" dirty="0">
                <a:solidFill>
                  <a:srgbClr val="112845"/>
                </a:solidFill>
                <a:latin typeface="Arial MT"/>
                <a:cs typeface="Arial MT"/>
              </a:rPr>
              <a:t>01</a:t>
            </a:r>
            <a:r>
              <a:rPr sz="135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12845"/>
                </a:solidFill>
                <a:latin typeface="Arial MT"/>
                <a:cs typeface="Arial MT"/>
              </a:rPr>
              <a:t>-</a:t>
            </a:r>
            <a:r>
              <a:rPr sz="135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12845"/>
                </a:solidFill>
                <a:latin typeface="Arial MT"/>
                <a:cs typeface="Arial MT"/>
              </a:rPr>
              <a:t>En</a:t>
            </a:r>
            <a:r>
              <a:rPr sz="13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350" dirty="0" err="1">
                <a:solidFill>
                  <a:srgbClr val="112845"/>
                </a:solidFill>
                <a:latin typeface="Arial MT"/>
                <a:cs typeface="Arial MT"/>
              </a:rPr>
              <a:t>création</a:t>
            </a:r>
            <a:endParaRPr sz="1350" dirty="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171950" y="1648079"/>
            <a:ext cx="5944870" cy="4515485"/>
            <a:chOff x="4171950" y="1648079"/>
            <a:chExt cx="5944870" cy="451548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71950" y="2544711"/>
              <a:ext cx="718185" cy="6757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69379" y="1648079"/>
              <a:ext cx="3647439" cy="4515485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201281" y="4534280"/>
            <a:ext cx="2045970" cy="12338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55"/>
              </a:spcBef>
            </a:pP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Dans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cette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partie,</a:t>
            </a:r>
            <a:r>
              <a:rPr sz="11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vous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avez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112845"/>
                </a:solidFill>
                <a:latin typeface="Arial MT"/>
                <a:cs typeface="Arial MT"/>
              </a:rPr>
              <a:t>à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décrire</a:t>
            </a:r>
            <a:r>
              <a:rPr sz="11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précisément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ce que</a:t>
            </a:r>
            <a:r>
              <a:rPr sz="11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vous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allez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évaluer.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Il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vous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est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donc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demandé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1100" spc="-4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renseigner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des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indicateurs</a:t>
            </a:r>
            <a:r>
              <a:rPr sz="1100" b="1" spc="-4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d’évaluation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.</a:t>
            </a:r>
            <a:endParaRPr sz="1100">
              <a:latin typeface="Arial MT"/>
              <a:cs typeface="Arial MT"/>
            </a:endParaRPr>
          </a:p>
          <a:p>
            <a:pPr marL="12700" marR="213995">
              <a:lnSpc>
                <a:spcPct val="102699"/>
              </a:lnSpc>
              <a:spcBef>
                <a:spcPts val="15"/>
              </a:spcBef>
            </a:pP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On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vous</a:t>
            </a:r>
            <a:r>
              <a:rPr sz="11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en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dit plus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à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la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page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suivante</a:t>
            </a:r>
            <a:r>
              <a:rPr sz="1100" spc="-5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112845"/>
                </a:solidFill>
                <a:latin typeface="Arial MT"/>
                <a:cs typeface="Arial MT"/>
              </a:rPr>
              <a:t>!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5361559" y="7089299"/>
            <a:ext cx="2705734" cy="2743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>
              <a:lnSpc>
                <a:spcPts val="1130"/>
              </a:lnSpc>
              <a:spcBef>
                <a:spcPts val="10"/>
              </a:spcBef>
            </a:pPr>
            <a:r>
              <a:rPr spc="-10" dirty="0"/>
              <a:t>STARS-</a:t>
            </a:r>
            <a:r>
              <a:rPr dirty="0"/>
              <a:t>FIR</a:t>
            </a:r>
            <a:r>
              <a:rPr spc="-20" dirty="0"/>
              <a:t> </a:t>
            </a:r>
            <a:r>
              <a:rPr dirty="0"/>
              <a:t>:</a:t>
            </a:r>
            <a:r>
              <a:rPr spc="-5" dirty="0"/>
              <a:t> </a:t>
            </a:r>
            <a:r>
              <a:rPr dirty="0"/>
              <a:t>un</a:t>
            </a:r>
            <a:r>
              <a:rPr spc="-15" dirty="0"/>
              <a:t> </a:t>
            </a:r>
            <a:r>
              <a:rPr dirty="0"/>
              <a:t>guide</a:t>
            </a:r>
            <a:r>
              <a:rPr spc="-5" dirty="0"/>
              <a:t> </a:t>
            </a:r>
            <a:r>
              <a:rPr dirty="0"/>
              <a:t>pour</a:t>
            </a:r>
            <a:r>
              <a:rPr spc="-5" dirty="0"/>
              <a:t> </a:t>
            </a:r>
            <a:r>
              <a:rPr dirty="0"/>
              <a:t>la</a:t>
            </a:r>
            <a:r>
              <a:rPr spc="-15" dirty="0"/>
              <a:t> </a:t>
            </a:r>
            <a:r>
              <a:rPr dirty="0"/>
              <a:t>qualité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mon</a:t>
            </a:r>
            <a:r>
              <a:rPr spc="-5" dirty="0"/>
              <a:t> </a:t>
            </a:r>
            <a:r>
              <a:rPr dirty="0"/>
              <a:t>projet</a:t>
            </a:r>
            <a:r>
              <a:rPr spc="-15" dirty="0"/>
              <a:t> </a:t>
            </a:r>
            <a:r>
              <a:rPr spc="-50" dirty="0"/>
              <a:t>·</a:t>
            </a:r>
            <a:r>
              <a:rPr dirty="0"/>
              <a:t> Promotion</a:t>
            </a:r>
            <a:r>
              <a:rPr spc="-25" dirty="0"/>
              <a:t> </a:t>
            </a:r>
            <a:r>
              <a:rPr dirty="0"/>
              <a:t>Grand</a:t>
            </a:r>
            <a:r>
              <a:rPr spc="-30" dirty="0"/>
              <a:t> </a:t>
            </a:r>
            <a:r>
              <a:rPr spc="-25" dirty="0"/>
              <a:t>Est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487170" y="1808862"/>
            <a:ext cx="5168900" cy="17440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080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40"/>
              </a:spcBef>
            </a:pPr>
            <a:r>
              <a:rPr lang="fr-FR" sz="1100" i="1" spc="-10" dirty="0">
                <a:solidFill>
                  <a:srgbClr val="585858"/>
                </a:solidFill>
                <a:latin typeface="Arial"/>
                <a:cs typeface="Arial"/>
              </a:rPr>
              <a:t>La contraception c’est pas une option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5190" y="916861"/>
            <a:ext cx="8923020" cy="1461361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19"/>
              </a:spcBef>
            </a:pP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Mesures</a:t>
            </a:r>
            <a:r>
              <a:rPr sz="12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d’évaluation</a:t>
            </a:r>
            <a:r>
              <a:rPr sz="12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des</a:t>
            </a:r>
            <a:r>
              <a:rPr sz="1200" b="1" spc="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moyens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ou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aussi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appelés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b="1" dirty="0">
                <a:solidFill>
                  <a:srgbClr val="001F5F"/>
                </a:solidFill>
                <a:latin typeface="Arial"/>
                <a:cs typeface="Arial"/>
              </a:rPr>
              <a:t>indicateurs</a:t>
            </a:r>
            <a:r>
              <a:rPr sz="11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1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001F5F"/>
                </a:solidFill>
                <a:latin typeface="Arial"/>
                <a:cs typeface="Arial"/>
              </a:rPr>
              <a:t>processus</a:t>
            </a:r>
            <a:endParaRPr sz="1100" dirty="0">
              <a:latin typeface="Arial"/>
              <a:cs typeface="Arial"/>
            </a:endParaRPr>
          </a:p>
          <a:p>
            <a:pPr marL="12700" marR="5080" algn="just">
              <a:lnSpc>
                <a:spcPct val="110000"/>
              </a:lnSpc>
              <a:spcBef>
                <a:spcPts val="630"/>
              </a:spcBef>
            </a:pPr>
            <a:r>
              <a:rPr sz="1100" dirty="0">
                <a:latin typeface="Arial MT"/>
                <a:cs typeface="Arial MT"/>
              </a:rPr>
              <a:t>C’est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ce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qui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permet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d’évaluer</a:t>
            </a:r>
            <a:r>
              <a:rPr sz="1100" spc="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le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déroulement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votre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action.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Ces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indicateurs</a:t>
            </a:r>
            <a:r>
              <a:rPr sz="1100" spc="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sont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souvent</a:t>
            </a:r>
            <a:r>
              <a:rPr sz="1100" spc="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comparés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à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des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prévisions.</a:t>
            </a:r>
            <a:r>
              <a:rPr sz="1100" spc="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Pour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les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définir,</a:t>
            </a:r>
            <a:r>
              <a:rPr sz="1100" spc="40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on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b="1" spc="-25" dirty="0">
                <a:latin typeface="Arial"/>
                <a:cs typeface="Arial"/>
              </a:rPr>
              <a:t>se </a:t>
            </a:r>
            <a:r>
              <a:rPr sz="1100" b="1" dirty="0">
                <a:latin typeface="Arial"/>
                <a:cs typeface="Arial"/>
              </a:rPr>
              <a:t>réfère</a:t>
            </a:r>
            <a:r>
              <a:rPr sz="1100" b="1" spc="14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aux</a:t>
            </a:r>
            <a:r>
              <a:rPr sz="1100" b="1" spc="1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objectifs</a:t>
            </a:r>
            <a:r>
              <a:rPr sz="1100" b="1" spc="14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opérationnels.</a:t>
            </a:r>
            <a:r>
              <a:rPr sz="1100" b="1" spc="150" dirty="0"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Pour</a:t>
            </a:r>
            <a:r>
              <a:rPr sz="1100" spc="15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chaque</a:t>
            </a:r>
            <a:r>
              <a:rPr sz="1100" spc="1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indicateur,</a:t>
            </a:r>
            <a:r>
              <a:rPr sz="1100" spc="15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il</a:t>
            </a:r>
            <a:r>
              <a:rPr sz="1100" spc="15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faut</a:t>
            </a:r>
            <a:r>
              <a:rPr sz="1100" spc="1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renseigner</a:t>
            </a:r>
            <a:r>
              <a:rPr sz="1100" spc="15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les</a:t>
            </a:r>
            <a:r>
              <a:rPr sz="1100" spc="1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outils</a:t>
            </a:r>
            <a:r>
              <a:rPr sz="1100" spc="15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utilisés</a:t>
            </a:r>
            <a:r>
              <a:rPr sz="1100" spc="15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pour</a:t>
            </a:r>
            <a:r>
              <a:rPr sz="1100" spc="15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l’évaluer,</a:t>
            </a:r>
            <a:r>
              <a:rPr sz="1100" spc="15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la</a:t>
            </a:r>
            <a:r>
              <a:rPr sz="1100" spc="1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personne</a:t>
            </a:r>
            <a:r>
              <a:rPr sz="1100" spc="15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</a:t>
            </a:r>
            <a:r>
              <a:rPr sz="1100" spc="1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charge</a:t>
            </a:r>
            <a:r>
              <a:rPr sz="1100" spc="130" dirty="0">
                <a:latin typeface="Arial MT"/>
                <a:cs typeface="Arial MT"/>
              </a:rPr>
              <a:t> </a:t>
            </a:r>
            <a:r>
              <a:rPr sz="1100" spc="-25" dirty="0">
                <a:latin typeface="Arial MT"/>
                <a:cs typeface="Arial MT"/>
              </a:rPr>
              <a:t>de </a:t>
            </a:r>
            <a:r>
              <a:rPr sz="1100" spc="-10" dirty="0">
                <a:latin typeface="Arial MT"/>
                <a:cs typeface="Arial MT"/>
              </a:rPr>
              <a:t>l’évaluation </a:t>
            </a:r>
            <a:r>
              <a:rPr sz="1100" dirty="0">
                <a:latin typeface="Arial MT"/>
                <a:cs typeface="Arial MT"/>
              </a:rPr>
              <a:t>et la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date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mise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en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œuvre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de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l’évaluation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et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les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résultats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attendus si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possible.</a:t>
            </a:r>
            <a:endParaRPr sz="11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1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z="1100" dirty="0">
              <a:latin typeface="Arial MT"/>
              <a:cs typeface="Arial MT"/>
            </a:endParaRPr>
          </a:p>
          <a:p>
            <a:pPr marL="12700" marR="5080" indent="130810" algn="just">
              <a:lnSpc>
                <a:spcPct val="110200"/>
              </a:lnSpc>
              <a:buChar char="&gt;"/>
              <a:tabLst>
                <a:tab pos="143510" algn="l"/>
              </a:tabLst>
            </a:pPr>
            <a:r>
              <a:rPr lang="fr-FR" sz="1100" b="1" dirty="0">
                <a:solidFill>
                  <a:srgbClr val="17365D"/>
                </a:solidFill>
                <a:highlight>
                  <a:srgbClr val="C0C0C0"/>
                </a:highlight>
                <a:latin typeface="Arial"/>
                <a:cs typeface="Arial"/>
              </a:rPr>
              <a:t>Mise en œuvre des ateliers favorisant l’expression des limites, des émotions et des ressentis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794" y="2775458"/>
            <a:ext cx="5095875" cy="181927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823459" y="2958270"/>
            <a:ext cx="4276598" cy="166712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270"/>
              </a:lnSpc>
            </a:pP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Nombre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100" dirty="0">
                <a:solidFill>
                  <a:srgbClr val="112845"/>
                </a:solidFill>
                <a:latin typeface="Arial MT"/>
                <a:cs typeface="Arial MT"/>
              </a:rPr>
              <a:t>d’ateliers organisés</a:t>
            </a:r>
            <a:endParaRPr sz="1100" dirty="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23078" y="3279145"/>
            <a:ext cx="3782695" cy="166712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255"/>
              </a:lnSpc>
            </a:pPr>
            <a:r>
              <a:rPr sz="1100" dirty="0">
                <a:solidFill>
                  <a:srgbClr val="17365D"/>
                </a:solidFill>
                <a:latin typeface="Arial MT"/>
                <a:cs typeface="Arial MT"/>
              </a:rPr>
              <a:t>10</a:t>
            </a:r>
            <a:r>
              <a:rPr lang="fr-FR" sz="1100" dirty="0">
                <a:solidFill>
                  <a:srgbClr val="17365D"/>
                </a:solidFill>
                <a:latin typeface="Arial MT"/>
                <a:cs typeface="Arial MT"/>
              </a:rPr>
              <a:t> temps d’échanges réalisés</a:t>
            </a:r>
            <a:endParaRPr sz="1100" dirty="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23078" y="3600523"/>
            <a:ext cx="1356995" cy="166712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255"/>
              </a:lnSpc>
            </a:pPr>
            <a:r>
              <a:rPr lang="fr-FR" sz="1100" dirty="0">
                <a:solidFill>
                  <a:srgbClr val="112845"/>
                </a:solidFill>
                <a:latin typeface="Arial MT"/>
                <a:cs typeface="Arial MT"/>
              </a:rPr>
              <a:t>planning</a:t>
            </a:r>
            <a:endParaRPr sz="1100" dirty="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23078" y="3942540"/>
            <a:ext cx="2327910" cy="166712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260"/>
              </a:lnSpc>
            </a:pPr>
            <a:r>
              <a:rPr lang="fr-FR" sz="1100" dirty="0">
                <a:solidFill>
                  <a:srgbClr val="112845"/>
                </a:solidFill>
                <a:latin typeface="Arial MT"/>
                <a:cs typeface="Arial MT"/>
              </a:rPr>
              <a:t>Intervenants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lang="fr-FR" sz="1100" dirty="0">
                <a:solidFill>
                  <a:srgbClr val="112845"/>
                </a:solidFill>
                <a:latin typeface="Arial MT"/>
                <a:cs typeface="Arial MT"/>
              </a:rPr>
              <a:t>s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structure</a:t>
            </a:r>
            <a:r>
              <a:rPr lang="fr-FR" sz="1100" dirty="0">
                <a:solidFill>
                  <a:srgbClr val="112845"/>
                </a:solidFill>
                <a:latin typeface="Arial MT"/>
                <a:cs typeface="Arial MT"/>
              </a:rPr>
              <a:t>s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endParaRPr sz="1100" dirty="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23078" y="4242623"/>
            <a:ext cx="4362450" cy="390492"/>
          </a:xfrm>
          <a:prstGeom prst="rect">
            <a:avLst/>
          </a:prstGeom>
          <a:solidFill>
            <a:srgbClr val="FFFFFF"/>
          </a:solidFill>
          <a:ln w="9525">
            <a:solidFill>
              <a:srgbClr val="005F5F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405"/>
              </a:spcBef>
            </a:pP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Préciser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la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date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réalisation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100" spc="-10" dirty="0">
                <a:solidFill>
                  <a:srgbClr val="112845"/>
                </a:solidFill>
                <a:latin typeface="Arial MT"/>
                <a:cs typeface="Arial MT"/>
              </a:rPr>
              <a:t>l’évaluation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100" dirty="0">
                <a:solidFill>
                  <a:srgbClr val="112845"/>
                </a:solidFill>
                <a:latin typeface="Arial MT"/>
                <a:cs typeface="Arial MT"/>
              </a:rPr>
              <a:t>des différents temps d’échange</a:t>
            </a:r>
            <a:endParaRPr sz="1100" dirty="0">
              <a:latin typeface="Arial MT"/>
              <a:cs typeface="Arial MT"/>
            </a:endParaRPr>
          </a:p>
        </p:txBody>
      </p:sp>
      <p:pic>
        <p:nvPicPr>
          <p:cNvPr id="34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3960" y="4536948"/>
            <a:ext cx="3647440" cy="3023614"/>
          </a:xfrm>
          <a:prstGeom prst="rect">
            <a:avLst/>
          </a:prstGeom>
        </p:spPr>
      </p:pic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xfrm>
            <a:off x="5361559" y="7089299"/>
            <a:ext cx="2705734" cy="2743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>
              <a:lnSpc>
                <a:spcPts val="1130"/>
              </a:lnSpc>
              <a:spcBef>
                <a:spcPts val="10"/>
              </a:spcBef>
            </a:pPr>
            <a:r>
              <a:rPr spc="-10" dirty="0"/>
              <a:t>STARS-</a:t>
            </a:r>
            <a:r>
              <a:rPr dirty="0"/>
              <a:t>FIR</a:t>
            </a:r>
            <a:r>
              <a:rPr spc="-20" dirty="0"/>
              <a:t> </a:t>
            </a:r>
            <a:r>
              <a:rPr dirty="0"/>
              <a:t>:</a:t>
            </a:r>
            <a:r>
              <a:rPr spc="-5" dirty="0"/>
              <a:t> </a:t>
            </a:r>
            <a:r>
              <a:rPr dirty="0"/>
              <a:t>un</a:t>
            </a:r>
            <a:r>
              <a:rPr spc="-15" dirty="0"/>
              <a:t> </a:t>
            </a:r>
            <a:r>
              <a:rPr dirty="0"/>
              <a:t>guide</a:t>
            </a:r>
            <a:r>
              <a:rPr spc="-5" dirty="0"/>
              <a:t> </a:t>
            </a:r>
            <a:r>
              <a:rPr dirty="0"/>
              <a:t>pour</a:t>
            </a:r>
            <a:r>
              <a:rPr spc="-5" dirty="0"/>
              <a:t> </a:t>
            </a:r>
            <a:r>
              <a:rPr dirty="0"/>
              <a:t>la</a:t>
            </a:r>
            <a:r>
              <a:rPr spc="-15" dirty="0"/>
              <a:t> </a:t>
            </a:r>
            <a:r>
              <a:rPr dirty="0"/>
              <a:t>qualité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mon</a:t>
            </a:r>
            <a:r>
              <a:rPr spc="-5" dirty="0"/>
              <a:t> </a:t>
            </a:r>
            <a:r>
              <a:rPr dirty="0"/>
              <a:t>projet</a:t>
            </a:r>
            <a:r>
              <a:rPr spc="-15" dirty="0"/>
              <a:t> </a:t>
            </a:r>
            <a:r>
              <a:rPr spc="-50" dirty="0"/>
              <a:t>·</a:t>
            </a:r>
            <a:r>
              <a:rPr dirty="0"/>
              <a:t> Promotion</a:t>
            </a:r>
            <a:r>
              <a:rPr spc="-25" dirty="0"/>
              <a:t> </a:t>
            </a:r>
            <a:r>
              <a:rPr dirty="0"/>
              <a:t>Grand</a:t>
            </a:r>
            <a:r>
              <a:rPr spc="-30" dirty="0"/>
              <a:t> </a:t>
            </a:r>
            <a:r>
              <a:rPr spc="-25" dirty="0"/>
              <a:t>Est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60" y="877570"/>
            <a:ext cx="10731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0" dirty="0">
                <a:solidFill>
                  <a:srgbClr val="17365D"/>
                </a:solidFill>
                <a:latin typeface="Arial"/>
                <a:cs typeface="Arial"/>
              </a:rPr>
              <a:t>&gt;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9554" y="899414"/>
            <a:ext cx="8787385" cy="166712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0"/>
              </a:lnSpc>
            </a:pPr>
            <a:r>
              <a:rPr lang="fr-FR" sz="1100" b="1" dirty="0">
                <a:solidFill>
                  <a:srgbClr val="17365D"/>
                </a:solidFill>
                <a:latin typeface="Arial"/>
                <a:cs typeface="Arial"/>
              </a:rPr>
              <a:t>Mise à disposition des équipes éducatives et de santé scolaire d’une fiche réflexe d’orientation vers les ressources contraceptives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6460" y="3439795"/>
            <a:ext cx="107314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0" dirty="0">
                <a:solidFill>
                  <a:srgbClr val="17365D"/>
                </a:solidFill>
                <a:latin typeface="Arial"/>
                <a:cs typeface="Arial"/>
              </a:rPr>
              <a:t>&gt;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2603" y="3498149"/>
            <a:ext cx="8507222" cy="166712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0"/>
              </a:lnSpc>
            </a:pPr>
            <a:r>
              <a:rPr lang="fr-FR" sz="1100" b="1" dirty="0">
                <a:solidFill>
                  <a:srgbClr val="17365D"/>
                </a:solidFill>
                <a:latin typeface="Arial"/>
                <a:cs typeface="Arial"/>
              </a:rPr>
              <a:t>Diffusion d’une information claire sur les signaux d’alerte et les situations nécessitant de l’aide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837438" y="1213256"/>
            <a:ext cx="8409432" cy="1864995"/>
            <a:chOff x="899160" y="1203960"/>
            <a:chExt cx="8409432" cy="186499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160" y="1249680"/>
              <a:ext cx="5095875" cy="18192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32604" y="1236027"/>
              <a:ext cx="4475988" cy="29267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853939" y="1203960"/>
              <a:ext cx="4382770" cy="307975"/>
            </a:xfrm>
            <a:custGeom>
              <a:avLst/>
              <a:gdLst/>
              <a:ahLst/>
              <a:cxnLst/>
              <a:rect l="l" t="t" r="r" b="b"/>
              <a:pathLst>
                <a:path w="4382770" h="307975">
                  <a:moveTo>
                    <a:pt x="4382770" y="0"/>
                  </a:moveTo>
                  <a:lnTo>
                    <a:pt x="0" y="0"/>
                  </a:lnTo>
                  <a:lnTo>
                    <a:pt x="0" y="307975"/>
                  </a:lnTo>
                  <a:lnTo>
                    <a:pt x="4382770" y="307975"/>
                  </a:lnTo>
                  <a:lnTo>
                    <a:pt x="43827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99160" y="3903598"/>
            <a:ext cx="8450580" cy="1819275"/>
            <a:chOff x="899160" y="3903598"/>
            <a:chExt cx="8450580" cy="1819275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160" y="3903598"/>
              <a:ext cx="5095875" cy="18192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43072" y="3970019"/>
              <a:ext cx="6106668" cy="425196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786602" y="1329890"/>
            <a:ext cx="4631997" cy="333425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255"/>
              </a:lnSpc>
            </a:pPr>
            <a:r>
              <a:rPr lang="fr-FR" sz="1100" dirty="0">
                <a:solidFill>
                  <a:srgbClr val="17365D"/>
                </a:solidFill>
                <a:latin typeface="Arial MT"/>
                <a:cs typeface="Arial MT"/>
              </a:rPr>
              <a:t>Nombre de professionnels de l’établissement ayant bénéficié d’un temps dédié de présentation de la fiche réflexe d’orientation contraception</a:t>
            </a:r>
            <a:endParaRPr sz="1100" dirty="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705794" y="1680019"/>
            <a:ext cx="4382770" cy="270587"/>
          </a:xfrm>
          <a:prstGeom prst="rect">
            <a:avLst/>
          </a:prstGeom>
          <a:ln w="9525">
            <a:noFill/>
          </a:ln>
        </p:spPr>
        <p:txBody>
          <a:bodyPr vert="horz" wrap="square" lIns="0" tIns="102870" rIns="0" bIns="0" rtlCol="0">
            <a:spAutoFit/>
          </a:bodyPr>
          <a:lstStyle/>
          <a:p>
            <a:pPr marL="96520" marR="266700">
              <a:lnSpc>
                <a:spcPts val="1270"/>
              </a:lnSpc>
              <a:spcBef>
                <a:spcPts val="810"/>
              </a:spcBef>
            </a:pPr>
            <a:r>
              <a:rPr lang="fr-FR" sz="1100" dirty="0">
                <a:solidFill>
                  <a:srgbClr val="17365D"/>
                </a:solidFill>
                <a:highlight>
                  <a:srgbClr val="C0C0C0"/>
                </a:highlight>
                <a:latin typeface="Arial MT"/>
                <a:cs typeface="Arial MT"/>
              </a:rPr>
              <a:t>80% des professionnels ont bénéficié de la présentation</a:t>
            </a:r>
            <a:endParaRPr sz="1100" dirty="0">
              <a:highlight>
                <a:srgbClr val="C0C0C0"/>
              </a:highlight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08334" y="2080545"/>
            <a:ext cx="1356995" cy="160020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255"/>
              </a:lnSpc>
            </a:pP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Feuille</a:t>
            </a:r>
            <a:r>
              <a:rPr sz="1100" spc="-6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d’émargement</a:t>
            </a:r>
            <a:endParaRPr sz="1100" dirty="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791491" y="2381469"/>
            <a:ext cx="331051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17365D"/>
                </a:solidFill>
                <a:highlight>
                  <a:srgbClr val="C0C0C0"/>
                </a:highlight>
                <a:latin typeface="Arial MT"/>
                <a:cs typeface="Arial MT"/>
              </a:rPr>
              <a:t>Personne</a:t>
            </a:r>
            <a:r>
              <a:rPr sz="1100" spc="-40" dirty="0">
                <a:solidFill>
                  <a:srgbClr val="17365D"/>
                </a:solidFill>
                <a:highlight>
                  <a:srgbClr val="C0C0C0"/>
                </a:highlight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7365D"/>
                </a:solidFill>
                <a:highlight>
                  <a:srgbClr val="C0C0C0"/>
                </a:highlight>
                <a:latin typeface="Arial MT"/>
                <a:cs typeface="Arial MT"/>
              </a:rPr>
              <a:t>référente</a:t>
            </a:r>
            <a:r>
              <a:rPr sz="1100" spc="-35" dirty="0">
                <a:solidFill>
                  <a:srgbClr val="17365D"/>
                </a:solidFill>
                <a:highlight>
                  <a:srgbClr val="C0C0C0"/>
                </a:highlight>
                <a:latin typeface="Arial MT"/>
                <a:cs typeface="Arial MT"/>
              </a:rPr>
              <a:t> </a:t>
            </a:r>
            <a:r>
              <a:rPr lang="fr-FR" sz="1100" dirty="0">
                <a:solidFill>
                  <a:srgbClr val="17365D"/>
                </a:solidFill>
                <a:highlight>
                  <a:srgbClr val="C0C0C0"/>
                </a:highlight>
                <a:latin typeface="Arial MT"/>
                <a:cs typeface="Arial MT"/>
              </a:rPr>
              <a:t>de l’établissement d’accueil</a:t>
            </a:r>
            <a:endParaRPr sz="1100" dirty="0">
              <a:highlight>
                <a:srgbClr val="C0C0C0"/>
              </a:highlight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791491" y="2693243"/>
            <a:ext cx="4362450" cy="298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5F5F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405"/>
              </a:spcBef>
            </a:pP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Préciser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la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date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réalisation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l’évaluation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du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projet</a:t>
            </a:r>
            <a:endParaRPr sz="1100" dirty="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900221" y="4122629"/>
            <a:ext cx="3488945" cy="166712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270"/>
              </a:lnSpc>
            </a:pPr>
            <a:r>
              <a:rPr lang="fr-FR" sz="1100" dirty="0">
                <a:solidFill>
                  <a:srgbClr val="17365D"/>
                </a:solidFill>
                <a:latin typeface="Arial MT"/>
                <a:cs typeface="Arial MT"/>
              </a:rPr>
              <a:t>Nombre de supports d’information différents diffusés</a:t>
            </a:r>
            <a:endParaRPr sz="1100" dirty="0">
              <a:latin typeface="Arial MT"/>
              <a:cs typeface="Arial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900221" y="4461636"/>
            <a:ext cx="3818254" cy="166712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260"/>
              </a:lnSpc>
            </a:pPr>
            <a:r>
              <a:rPr lang="fr-FR" sz="1100" dirty="0">
                <a:solidFill>
                  <a:srgbClr val="17365D"/>
                </a:solidFill>
                <a:latin typeface="Arial MT"/>
                <a:cs typeface="Arial MT"/>
              </a:rPr>
              <a:t>4 supports différents diffusés</a:t>
            </a:r>
            <a:endParaRPr sz="1100" dirty="0">
              <a:latin typeface="Arial MT"/>
              <a:cs typeface="Arial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900221" y="4743171"/>
            <a:ext cx="1611630" cy="166712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60"/>
              </a:lnSpc>
            </a:pPr>
            <a:r>
              <a:rPr lang="fr-FR" sz="1100" dirty="0">
                <a:solidFill>
                  <a:srgbClr val="17365D"/>
                </a:solidFill>
                <a:latin typeface="Arial MT"/>
                <a:cs typeface="Arial MT"/>
              </a:rPr>
              <a:t>Dossier de diffusion</a:t>
            </a:r>
            <a:endParaRPr sz="1100" dirty="0">
              <a:latin typeface="Arial MT"/>
              <a:cs typeface="Arial M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911651" y="5062813"/>
            <a:ext cx="1588770" cy="166712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60"/>
              </a:lnSpc>
            </a:pPr>
            <a:r>
              <a:rPr lang="fr-FR" sz="1100" dirty="0">
                <a:solidFill>
                  <a:srgbClr val="17365D"/>
                </a:solidFill>
                <a:latin typeface="Arial MT"/>
                <a:cs typeface="Arial MT"/>
              </a:rPr>
              <a:t>Responsable projet</a:t>
            </a:r>
            <a:endParaRPr sz="1100" dirty="0">
              <a:latin typeface="Arial MT"/>
              <a:cs typeface="Arial MT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884420" y="5354910"/>
            <a:ext cx="4362450" cy="298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5F5F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409"/>
              </a:spcBef>
            </a:pP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Préciser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la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date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réalisation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l’évaluation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du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projet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69" name="object 6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5545073"/>
            <a:ext cx="2798445" cy="2015488"/>
          </a:xfrm>
          <a:prstGeom prst="rect">
            <a:avLst/>
          </a:prstGeom>
        </p:spPr>
      </p:pic>
      <p:sp>
        <p:nvSpPr>
          <p:cNvPr id="70" name="object 7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71" name="object 71"/>
          <p:cNvSpPr txBox="1">
            <a:spLocks noGrp="1"/>
          </p:cNvSpPr>
          <p:nvPr>
            <p:ph type="ftr" sz="quarter" idx="5"/>
          </p:nvPr>
        </p:nvSpPr>
        <p:spPr>
          <a:xfrm>
            <a:off x="5361559" y="7089299"/>
            <a:ext cx="2705734" cy="2743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>
              <a:lnSpc>
                <a:spcPts val="1130"/>
              </a:lnSpc>
              <a:spcBef>
                <a:spcPts val="10"/>
              </a:spcBef>
            </a:pPr>
            <a:r>
              <a:rPr spc="-10" dirty="0"/>
              <a:t>STARS-</a:t>
            </a:r>
            <a:r>
              <a:rPr dirty="0"/>
              <a:t>FIR</a:t>
            </a:r>
            <a:r>
              <a:rPr spc="-20" dirty="0"/>
              <a:t> </a:t>
            </a:r>
            <a:r>
              <a:rPr dirty="0"/>
              <a:t>:</a:t>
            </a:r>
            <a:r>
              <a:rPr spc="-5" dirty="0"/>
              <a:t> </a:t>
            </a:r>
            <a:r>
              <a:rPr dirty="0"/>
              <a:t>un</a:t>
            </a:r>
            <a:r>
              <a:rPr spc="-15" dirty="0"/>
              <a:t> </a:t>
            </a:r>
            <a:r>
              <a:rPr dirty="0"/>
              <a:t>guide</a:t>
            </a:r>
            <a:r>
              <a:rPr spc="-5" dirty="0"/>
              <a:t> </a:t>
            </a:r>
            <a:r>
              <a:rPr dirty="0"/>
              <a:t>pour</a:t>
            </a:r>
            <a:r>
              <a:rPr spc="-5" dirty="0"/>
              <a:t> </a:t>
            </a:r>
            <a:r>
              <a:rPr dirty="0"/>
              <a:t>la</a:t>
            </a:r>
            <a:r>
              <a:rPr spc="-15" dirty="0"/>
              <a:t> </a:t>
            </a:r>
            <a:r>
              <a:rPr dirty="0"/>
              <a:t>qualité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mon</a:t>
            </a:r>
            <a:r>
              <a:rPr spc="-5" dirty="0"/>
              <a:t> </a:t>
            </a:r>
            <a:r>
              <a:rPr dirty="0"/>
              <a:t>projet</a:t>
            </a:r>
            <a:r>
              <a:rPr spc="-15" dirty="0"/>
              <a:t> </a:t>
            </a:r>
            <a:r>
              <a:rPr spc="-50" dirty="0"/>
              <a:t>·</a:t>
            </a:r>
            <a:r>
              <a:rPr dirty="0"/>
              <a:t> Promotion</a:t>
            </a:r>
            <a:r>
              <a:rPr spc="-25" dirty="0"/>
              <a:t> </a:t>
            </a:r>
            <a:r>
              <a:rPr dirty="0"/>
              <a:t>Grand</a:t>
            </a:r>
            <a:r>
              <a:rPr spc="-30" dirty="0"/>
              <a:t> </a:t>
            </a:r>
            <a:r>
              <a:rPr spc="-25" dirty="0"/>
              <a:t>Est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03772" y="879094"/>
            <a:ext cx="4016250" cy="34733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3600"/>
              </a:lnSpc>
              <a:spcBef>
                <a:spcPts val="55"/>
              </a:spcBef>
            </a:pP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Tout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au</a:t>
            </a:r>
            <a:r>
              <a:rPr sz="1100" b="1" spc="-3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long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du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guide,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nous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vous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invitons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à</a:t>
            </a:r>
            <a:r>
              <a:rPr sz="1100" b="1" spc="-3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suivre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l’exemple</a:t>
            </a:r>
            <a:r>
              <a:rPr sz="1100" b="1" spc="-3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du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dépôt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de</a:t>
            </a:r>
            <a:r>
              <a:rPr sz="1100" b="1" spc="-4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projet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lang="fr-FR" sz="1100" b="1" dirty="0">
                <a:solidFill>
                  <a:srgbClr val="112845"/>
                </a:solidFill>
                <a:latin typeface="Arial"/>
                <a:cs typeface="Arial"/>
              </a:rPr>
              <a:t>de promotion de la vaccination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03772" y="1226565"/>
            <a:ext cx="305625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sur 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STARS-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FIR,</a:t>
            </a:r>
            <a:r>
              <a:rPr sz="1100" b="1" spc="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avec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des</a:t>
            </a:r>
            <a:r>
              <a:rPr sz="1100" b="1" spc="-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lang="fr-FR" sz="1100" b="1" dirty="0">
                <a:solidFill>
                  <a:srgbClr val="112845"/>
                </a:solidFill>
                <a:latin typeface="Arial"/>
                <a:cs typeface="Arial"/>
              </a:rPr>
              <a:t>exemples</a:t>
            </a:r>
            <a:r>
              <a:rPr sz="1100" b="1" spc="-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10" dirty="0" err="1">
                <a:solidFill>
                  <a:srgbClr val="112845"/>
                </a:solidFill>
                <a:latin typeface="Arial"/>
                <a:cs typeface="Arial"/>
              </a:rPr>
              <a:t>concrèts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3142" y="1246886"/>
            <a:ext cx="913765" cy="161925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65"/>
              </a:lnSpc>
            </a:pP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surlignées</a:t>
            </a:r>
            <a:r>
              <a:rPr sz="1100" b="1" spc="-3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en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16472" y="1420622"/>
            <a:ext cx="257810" cy="161925"/>
          </a:xfrm>
          <a:custGeom>
            <a:avLst/>
            <a:gdLst/>
            <a:ahLst/>
            <a:cxnLst/>
            <a:rect l="l" t="t" r="r" b="b"/>
            <a:pathLst>
              <a:path w="257810" h="161925">
                <a:moveTo>
                  <a:pt x="257555" y="0"/>
                </a:moveTo>
                <a:lnTo>
                  <a:pt x="0" y="0"/>
                </a:lnTo>
                <a:lnTo>
                  <a:pt x="0" y="161544"/>
                </a:lnTo>
                <a:lnTo>
                  <a:pt x="257555" y="161544"/>
                </a:lnTo>
                <a:lnTo>
                  <a:pt x="257555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03772" y="1400302"/>
            <a:ext cx="386334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gris.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Nous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ne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passerons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pas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en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revue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toutes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les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rubriques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03772" y="1572514"/>
            <a:ext cx="3996690" cy="311594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200025">
              <a:lnSpc>
                <a:spcPct val="102699"/>
              </a:lnSpc>
              <a:spcBef>
                <a:spcPts val="65"/>
              </a:spcBef>
            </a:pP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Ma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démarche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Santé</a:t>
            </a:r>
            <a:r>
              <a:rPr sz="1100" spc="-5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mais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principalement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celles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qui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servent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112845"/>
                </a:solidFill>
                <a:latin typeface="Arial MT"/>
                <a:cs typeface="Arial MT"/>
              </a:rPr>
              <a:t>à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décrire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votre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projet.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A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savoir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112845"/>
                </a:solidFill>
                <a:latin typeface="Arial MT"/>
                <a:cs typeface="Arial MT"/>
              </a:rPr>
              <a:t>:</a:t>
            </a:r>
            <a:endParaRPr sz="11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100" dirty="0">
                <a:solidFill>
                  <a:srgbClr val="48711E"/>
                </a:solidFill>
                <a:latin typeface="Webdings"/>
                <a:cs typeface="Webdings"/>
                <a:hlinkClick r:id="rId2" action="ppaction://hlinksldjump"/>
              </a:rPr>
              <a:t></a:t>
            </a:r>
            <a:r>
              <a:rPr sz="1100" b="1" dirty="0">
                <a:solidFill>
                  <a:srgbClr val="48711E"/>
                </a:solidFill>
                <a:latin typeface="Arial"/>
                <a:cs typeface="Arial"/>
                <a:hlinkClick r:id="rId2" action="ppaction://hlinksldjump"/>
              </a:rPr>
              <a:t>PROJET</a:t>
            </a:r>
            <a:r>
              <a:rPr sz="1100" b="1" spc="-15" dirty="0">
                <a:solidFill>
                  <a:srgbClr val="48711E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1100" b="1" dirty="0">
                <a:solidFill>
                  <a:srgbClr val="48711E"/>
                </a:solidFill>
                <a:latin typeface="Arial"/>
                <a:cs typeface="Arial"/>
                <a:hlinkClick r:id="rId2" action="ppaction://hlinksldjump"/>
              </a:rPr>
              <a:t>/</a:t>
            </a:r>
            <a:r>
              <a:rPr sz="1100" b="1" spc="-10" dirty="0">
                <a:solidFill>
                  <a:srgbClr val="48711E"/>
                </a:solidFill>
                <a:latin typeface="Arial"/>
                <a:cs typeface="Arial"/>
                <a:hlinkClick r:id="rId2" action="ppaction://hlinksldjump"/>
              </a:rPr>
              <a:t> IDENTIFICATION</a:t>
            </a:r>
            <a:r>
              <a:rPr sz="1100" b="1" spc="-15" dirty="0">
                <a:solidFill>
                  <a:srgbClr val="48711E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1100" b="1" dirty="0">
                <a:solidFill>
                  <a:srgbClr val="48711E"/>
                </a:solidFill>
                <a:latin typeface="Arial"/>
                <a:cs typeface="Arial"/>
                <a:hlinkClick r:id="rId2" action="ppaction://hlinksldjump"/>
              </a:rPr>
              <a:t>/</a:t>
            </a:r>
            <a:r>
              <a:rPr sz="1100" b="1" spc="-5" dirty="0">
                <a:solidFill>
                  <a:srgbClr val="48711E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1100" b="1" dirty="0">
                <a:solidFill>
                  <a:srgbClr val="48711E"/>
                </a:solidFill>
                <a:latin typeface="Arial"/>
                <a:cs typeface="Arial"/>
                <a:hlinkClick r:id="rId2" action="ppaction://hlinksldjump"/>
              </a:rPr>
              <a:t>Infos</a:t>
            </a:r>
            <a:r>
              <a:rPr sz="1100" b="1" spc="-15" dirty="0">
                <a:solidFill>
                  <a:srgbClr val="48711E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1100" b="1" dirty="0">
                <a:solidFill>
                  <a:srgbClr val="48711E"/>
                </a:solidFill>
                <a:latin typeface="Arial"/>
                <a:cs typeface="Arial"/>
                <a:hlinkClick r:id="rId2" action="ppaction://hlinksldjump"/>
              </a:rPr>
              <a:t>générales /</a:t>
            </a:r>
            <a:r>
              <a:rPr sz="1100" b="1" spc="-10" dirty="0">
                <a:solidFill>
                  <a:srgbClr val="48711E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1100" b="1" dirty="0">
                <a:solidFill>
                  <a:srgbClr val="48711E"/>
                </a:solidFill>
                <a:latin typeface="Arial"/>
                <a:cs typeface="Arial"/>
                <a:hlinkClick r:id="rId2" action="ppaction://hlinksldjump"/>
              </a:rPr>
              <a:t>Projet</a:t>
            </a:r>
            <a:r>
              <a:rPr sz="1100" b="1" spc="-25" dirty="0">
                <a:solidFill>
                  <a:srgbClr val="48711E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1100" b="1" spc="-50" dirty="0">
                <a:solidFill>
                  <a:srgbClr val="48711E"/>
                </a:solidFill>
                <a:latin typeface="Arial"/>
                <a:cs typeface="Arial"/>
                <a:hlinkClick r:id="rId2" action="ppaction://hlinksldjump"/>
              </a:rPr>
              <a:t>-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b="1" dirty="0">
                <a:solidFill>
                  <a:srgbClr val="48711E"/>
                </a:solidFill>
                <a:latin typeface="Arial"/>
                <a:cs typeface="Arial"/>
                <a:hlinkClick r:id="rId2" action="ppaction://hlinksldjump"/>
              </a:rPr>
              <a:t>Intitulé</a:t>
            </a:r>
            <a:r>
              <a:rPr sz="1100" b="1" spc="114" dirty="0">
                <a:solidFill>
                  <a:srgbClr val="48711E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1100" b="1" dirty="0">
                <a:solidFill>
                  <a:srgbClr val="48711E"/>
                </a:solidFill>
                <a:latin typeface="Arial"/>
                <a:cs typeface="Arial"/>
                <a:hlinkClick r:id="rId2" action="ppaction://hlinksldjump"/>
              </a:rPr>
              <a:t>du</a:t>
            </a:r>
            <a:r>
              <a:rPr sz="1100" b="1" spc="95" dirty="0">
                <a:solidFill>
                  <a:srgbClr val="48711E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1100" b="1" spc="-10" dirty="0">
                <a:solidFill>
                  <a:srgbClr val="48711E"/>
                </a:solidFill>
                <a:latin typeface="Arial"/>
                <a:cs typeface="Arial"/>
                <a:hlinkClick r:id="rId2" action="ppaction://hlinksldjump"/>
              </a:rPr>
              <a:t>projet</a:t>
            </a:r>
            <a:r>
              <a:rPr sz="1100" b="1" spc="-40" dirty="0">
                <a:solidFill>
                  <a:srgbClr val="48711E"/>
                </a:solid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1100" b="1" spc="-10" dirty="0">
                <a:solidFill>
                  <a:srgbClr val="48711E"/>
                </a:solidFill>
                <a:latin typeface="Arial"/>
                <a:cs typeface="Arial"/>
                <a:hlinkClick r:id="rId2" action="ppaction://hlinksldjump"/>
              </a:rPr>
              <a:t>......................................................................3</a:t>
            </a:r>
            <a:endParaRPr sz="1100" dirty="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520"/>
              </a:spcBef>
            </a:pPr>
            <a:r>
              <a:rPr sz="1100" dirty="0">
                <a:solidFill>
                  <a:srgbClr val="48711E"/>
                </a:solidFill>
                <a:latin typeface="Webdings"/>
                <a:cs typeface="Webdings"/>
                <a:hlinkClick r:id="rId3" action="ppaction://hlinksldjump"/>
              </a:rPr>
              <a:t></a:t>
            </a:r>
            <a:r>
              <a:rPr sz="1100" b="1" dirty="0">
                <a:solidFill>
                  <a:srgbClr val="48711E"/>
                </a:solidFill>
                <a:latin typeface="Arial"/>
                <a:cs typeface="Arial"/>
                <a:hlinkClick r:id="rId3" action="ppaction://hlinksldjump"/>
              </a:rPr>
              <a:t>PROJET</a:t>
            </a:r>
            <a:r>
              <a:rPr sz="1100" b="1" spc="-20" dirty="0">
                <a:solidFill>
                  <a:srgbClr val="48711E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1100" b="1" dirty="0">
                <a:solidFill>
                  <a:srgbClr val="48711E"/>
                </a:solidFill>
                <a:latin typeface="Arial"/>
                <a:cs typeface="Arial"/>
                <a:hlinkClick r:id="rId3" action="ppaction://hlinksldjump"/>
              </a:rPr>
              <a:t>/</a:t>
            </a:r>
            <a:r>
              <a:rPr sz="1100" b="1" spc="-10" dirty="0">
                <a:solidFill>
                  <a:srgbClr val="48711E"/>
                </a:solidFill>
                <a:latin typeface="Arial"/>
                <a:cs typeface="Arial"/>
                <a:hlinkClick r:id="rId3" action="ppaction://hlinksldjump"/>
              </a:rPr>
              <a:t> IDENTIFICATION</a:t>
            </a:r>
            <a:r>
              <a:rPr sz="1100" b="1" spc="-15" dirty="0">
                <a:solidFill>
                  <a:srgbClr val="48711E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1100" b="1" dirty="0">
                <a:solidFill>
                  <a:srgbClr val="48711E"/>
                </a:solidFill>
                <a:latin typeface="Arial"/>
                <a:cs typeface="Arial"/>
                <a:hlinkClick r:id="rId3" action="ppaction://hlinksldjump"/>
              </a:rPr>
              <a:t>/ Descriptif du</a:t>
            </a:r>
            <a:r>
              <a:rPr sz="1100" b="1" spc="-20" dirty="0">
                <a:solidFill>
                  <a:srgbClr val="48711E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1100" b="1" dirty="0">
                <a:solidFill>
                  <a:srgbClr val="48711E"/>
                </a:solidFill>
                <a:latin typeface="Arial"/>
                <a:cs typeface="Arial"/>
                <a:hlinkClick r:id="rId3" action="ppaction://hlinksldjump"/>
              </a:rPr>
              <a:t>projet</a:t>
            </a:r>
            <a:r>
              <a:rPr sz="1100" b="1" spc="-25" dirty="0">
                <a:solidFill>
                  <a:srgbClr val="48711E"/>
                </a:solid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1100" b="1" spc="-50" dirty="0">
                <a:solidFill>
                  <a:srgbClr val="48711E"/>
                </a:solidFill>
                <a:latin typeface="Arial"/>
                <a:cs typeface="Arial"/>
                <a:hlinkClick r:id="rId3" action="ppaction://hlinksldjump"/>
              </a:rPr>
              <a:t>-</a:t>
            </a:r>
            <a:r>
              <a:rPr sz="1100" b="1" spc="-50" dirty="0">
                <a:solidFill>
                  <a:srgbClr val="48711E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48711E"/>
                </a:solidFill>
                <a:latin typeface="Arial"/>
                <a:cs typeface="Arial"/>
                <a:hlinkClick r:id="rId3" action="ppaction://hlinksldjump"/>
              </a:rPr>
              <a:t>Contexte...................................................................................4</a:t>
            </a:r>
            <a:endParaRPr sz="1100" dirty="0">
              <a:latin typeface="Arial"/>
              <a:cs typeface="Arial"/>
            </a:endParaRPr>
          </a:p>
          <a:p>
            <a:pPr marL="12700" marR="5080">
              <a:lnSpc>
                <a:spcPct val="101800"/>
              </a:lnSpc>
              <a:spcBef>
                <a:spcPts val="540"/>
              </a:spcBef>
            </a:pPr>
            <a:r>
              <a:rPr sz="1100" dirty="0">
                <a:solidFill>
                  <a:srgbClr val="48711E"/>
                </a:solidFill>
                <a:latin typeface="Webdings"/>
                <a:cs typeface="Webdings"/>
                <a:hlinkClick r:id="rId4" action="ppaction://hlinksldjump"/>
              </a:rPr>
              <a:t></a:t>
            </a:r>
            <a:r>
              <a:rPr sz="1100" b="1" dirty="0">
                <a:solidFill>
                  <a:srgbClr val="48711E"/>
                </a:solidFill>
                <a:latin typeface="Arial"/>
                <a:cs typeface="Arial"/>
                <a:hlinkClick r:id="rId4" action="ppaction://hlinksldjump"/>
              </a:rPr>
              <a:t>PROJET</a:t>
            </a:r>
            <a:r>
              <a:rPr sz="1100" b="1" spc="-20" dirty="0">
                <a:solidFill>
                  <a:srgbClr val="48711E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1100" b="1" dirty="0">
                <a:solidFill>
                  <a:srgbClr val="48711E"/>
                </a:solidFill>
                <a:latin typeface="Arial"/>
                <a:cs typeface="Arial"/>
                <a:hlinkClick r:id="rId4" action="ppaction://hlinksldjump"/>
              </a:rPr>
              <a:t>/</a:t>
            </a:r>
            <a:r>
              <a:rPr sz="1100" b="1" spc="-10" dirty="0">
                <a:solidFill>
                  <a:srgbClr val="48711E"/>
                </a:solidFill>
                <a:latin typeface="Arial"/>
                <a:cs typeface="Arial"/>
                <a:hlinkClick r:id="rId4" action="ppaction://hlinksldjump"/>
              </a:rPr>
              <a:t> IDENTIFICATION</a:t>
            </a:r>
            <a:r>
              <a:rPr sz="1100" b="1" spc="-15" dirty="0">
                <a:solidFill>
                  <a:srgbClr val="48711E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1100" b="1" dirty="0">
                <a:solidFill>
                  <a:srgbClr val="48711E"/>
                </a:solidFill>
                <a:latin typeface="Arial"/>
                <a:cs typeface="Arial"/>
                <a:hlinkClick r:id="rId4" action="ppaction://hlinksldjump"/>
              </a:rPr>
              <a:t>/ Descriptif du</a:t>
            </a:r>
            <a:r>
              <a:rPr sz="1100" b="1" spc="-20" dirty="0">
                <a:solidFill>
                  <a:srgbClr val="48711E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1100" b="1" dirty="0">
                <a:solidFill>
                  <a:srgbClr val="48711E"/>
                </a:solidFill>
                <a:latin typeface="Arial"/>
                <a:cs typeface="Arial"/>
                <a:hlinkClick r:id="rId4" action="ppaction://hlinksldjump"/>
              </a:rPr>
              <a:t>projet</a:t>
            </a:r>
            <a:r>
              <a:rPr sz="1100" b="1" spc="-25" dirty="0">
                <a:solidFill>
                  <a:srgbClr val="48711E"/>
                </a:solid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1100" b="1" spc="-50" dirty="0">
                <a:solidFill>
                  <a:srgbClr val="48711E"/>
                </a:solidFill>
                <a:latin typeface="Arial"/>
                <a:cs typeface="Arial"/>
                <a:hlinkClick r:id="rId4" action="ppaction://hlinksldjump"/>
              </a:rPr>
              <a:t>-</a:t>
            </a:r>
            <a:r>
              <a:rPr sz="1100" b="1" spc="-50" dirty="0">
                <a:solidFill>
                  <a:srgbClr val="48711E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48711E"/>
                </a:solidFill>
                <a:latin typeface="Arial"/>
                <a:cs typeface="Arial"/>
                <a:hlinkClick r:id="rId4" action="ppaction://hlinksldjump"/>
              </a:rPr>
              <a:t>Objectifs...................................................................................5</a:t>
            </a:r>
            <a:endParaRPr sz="1100" dirty="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525"/>
              </a:spcBef>
            </a:pPr>
            <a:r>
              <a:rPr sz="1100" dirty="0">
                <a:solidFill>
                  <a:srgbClr val="48711E"/>
                </a:solidFill>
                <a:latin typeface="Webdings"/>
                <a:cs typeface="Webdings"/>
                <a:hlinkClick r:id="rId5" action="ppaction://hlinksldjump"/>
              </a:rPr>
              <a:t></a:t>
            </a:r>
            <a:r>
              <a:rPr sz="1100" b="1" dirty="0">
                <a:solidFill>
                  <a:srgbClr val="48711E"/>
                </a:solidFill>
                <a:latin typeface="Arial"/>
                <a:cs typeface="Arial"/>
                <a:hlinkClick r:id="rId5" action="ppaction://hlinksldjump"/>
              </a:rPr>
              <a:t>PROJET</a:t>
            </a:r>
            <a:r>
              <a:rPr sz="1100" b="1" spc="-20" dirty="0">
                <a:solidFill>
                  <a:srgbClr val="48711E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1100" b="1" dirty="0">
                <a:solidFill>
                  <a:srgbClr val="48711E"/>
                </a:solidFill>
                <a:latin typeface="Arial"/>
                <a:cs typeface="Arial"/>
                <a:hlinkClick r:id="rId5" action="ppaction://hlinksldjump"/>
              </a:rPr>
              <a:t>/</a:t>
            </a:r>
            <a:r>
              <a:rPr sz="1100" b="1" spc="-10" dirty="0">
                <a:solidFill>
                  <a:srgbClr val="48711E"/>
                </a:solidFill>
                <a:latin typeface="Arial"/>
                <a:cs typeface="Arial"/>
                <a:hlinkClick r:id="rId5" action="ppaction://hlinksldjump"/>
              </a:rPr>
              <a:t> IDENTIFICATION</a:t>
            </a:r>
            <a:r>
              <a:rPr sz="1100" b="1" spc="-15" dirty="0">
                <a:solidFill>
                  <a:srgbClr val="48711E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1100" b="1" dirty="0">
                <a:solidFill>
                  <a:srgbClr val="48711E"/>
                </a:solidFill>
                <a:latin typeface="Arial"/>
                <a:cs typeface="Arial"/>
                <a:hlinkClick r:id="rId5" action="ppaction://hlinksldjump"/>
              </a:rPr>
              <a:t>/ Descriptif du</a:t>
            </a:r>
            <a:r>
              <a:rPr sz="1100" b="1" spc="-20" dirty="0">
                <a:solidFill>
                  <a:srgbClr val="48711E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1100" b="1" dirty="0">
                <a:solidFill>
                  <a:srgbClr val="48711E"/>
                </a:solidFill>
                <a:latin typeface="Arial"/>
                <a:cs typeface="Arial"/>
                <a:hlinkClick r:id="rId5" action="ppaction://hlinksldjump"/>
              </a:rPr>
              <a:t>projet</a:t>
            </a:r>
            <a:r>
              <a:rPr sz="1100" b="1" spc="-25" dirty="0">
                <a:solidFill>
                  <a:srgbClr val="48711E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1100" b="1" spc="-50" dirty="0">
                <a:solidFill>
                  <a:srgbClr val="48711E"/>
                </a:solidFill>
                <a:latin typeface="Arial"/>
                <a:cs typeface="Arial"/>
                <a:hlinkClick r:id="rId5" action="ppaction://hlinksldjump"/>
              </a:rPr>
              <a:t>–</a:t>
            </a:r>
            <a:r>
              <a:rPr sz="1100" b="1" spc="-50" dirty="0">
                <a:solidFill>
                  <a:srgbClr val="48711E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48711E"/>
                </a:solidFill>
                <a:latin typeface="Arial"/>
                <a:cs typeface="Arial"/>
                <a:hlinkClick r:id="rId5" action="ppaction://hlinksldjump"/>
              </a:rPr>
              <a:t>Objectif(s)</a:t>
            </a:r>
            <a:r>
              <a:rPr sz="1100" b="1" spc="229" dirty="0">
                <a:solidFill>
                  <a:srgbClr val="48711E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1100" b="1" spc="-10" dirty="0">
                <a:solidFill>
                  <a:srgbClr val="48711E"/>
                </a:solidFill>
                <a:latin typeface="Arial"/>
                <a:cs typeface="Arial"/>
                <a:hlinkClick r:id="rId5" action="ppaction://hlinksldjump"/>
              </a:rPr>
              <a:t>opérationnel(s)</a:t>
            </a:r>
            <a:r>
              <a:rPr sz="1100" b="1" spc="-125" dirty="0">
                <a:solidFill>
                  <a:srgbClr val="48711E"/>
                </a:solidFill>
                <a:latin typeface="Arial"/>
                <a:cs typeface="Arial"/>
                <a:hlinkClick r:id="rId5" action="ppaction://hlinksldjump"/>
              </a:rPr>
              <a:t> </a:t>
            </a:r>
            <a:r>
              <a:rPr sz="1100" b="1" spc="-10" dirty="0">
                <a:solidFill>
                  <a:srgbClr val="48711E"/>
                </a:solidFill>
                <a:latin typeface="Arial"/>
                <a:cs typeface="Arial"/>
                <a:hlinkClick r:id="rId5" action="ppaction://hlinksldjump"/>
              </a:rPr>
              <a:t>......................................................8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100" dirty="0">
                <a:solidFill>
                  <a:srgbClr val="48711E"/>
                </a:solidFill>
                <a:latin typeface="Webdings"/>
                <a:cs typeface="Webdings"/>
                <a:hlinkClick r:id="rId6" action="ppaction://hlinksldjump"/>
              </a:rPr>
              <a:t></a:t>
            </a:r>
            <a:r>
              <a:rPr sz="1100" b="1" dirty="0">
                <a:solidFill>
                  <a:srgbClr val="48711E"/>
                </a:solidFill>
                <a:latin typeface="Arial"/>
                <a:cs typeface="Arial"/>
                <a:hlinkClick r:id="rId6" action="ppaction://hlinksldjump"/>
              </a:rPr>
              <a:t>PROJET</a:t>
            </a:r>
            <a:r>
              <a:rPr sz="1100" b="1" spc="114" dirty="0">
                <a:solidFill>
                  <a:srgbClr val="48711E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1100" b="1" dirty="0">
                <a:solidFill>
                  <a:srgbClr val="48711E"/>
                </a:solidFill>
                <a:latin typeface="Arial"/>
                <a:cs typeface="Arial"/>
                <a:hlinkClick r:id="rId6" action="ppaction://hlinksldjump"/>
              </a:rPr>
              <a:t>/</a:t>
            </a:r>
            <a:r>
              <a:rPr sz="1100" b="1" spc="120" dirty="0">
                <a:solidFill>
                  <a:srgbClr val="48711E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1100" b="1" spc="-10" dirty="0">
                <a:solidFill>
                  <a:srgbClr val="48711E"/>
                </a:solidFill>
                <a:latin typeface="Arial"/>
                <a:cs typeface="Arial"/>
                <a:hlinkClick r:id="rId6" action="ppaction://hlinksldjump"/>
              </a:rPr>
              <a:t>ACTIONS</a:t>
            </a:r>
            <a:r>
              <a:rPr sz="1100" b="1" spc="30" dirty="0">
                <a:solidFill>
                  <a:srgbClr val="48711E"/>
                </a:solidFill>
                <a:latin typeface="Arial"/>
                <a:cs typeface="Arial"/>
                <a:hlinkClick r:id="rId6" action="ppaction://hlinksldjump"/>
              </a:rPr>
              <a:t> </a:t>
            </a:r>
            <a:r>
              <a:rPr sz="1100" b="1" spc="-10" dirty="0">
                <a:solidFill>
                  <a:srgbClr val="48711E"/>
                </a:solidFill>
                <a:latin typeface="Arial"/>
                <a:cs typeface="Arial"/>
                <a:hlinkClick r:id="rId6" action="ppaction://hlinksldjump"/>
              </a:rPr>
              <a:t>...........................................................12</a:t>
            </a:r>
            <a:endParaRPr sz="1100" dirty="0">
              <a:latin typeface="Arial"/>
              <a:cs typeface="Arial"/>
            </a:endParaRPr>
          </a:p>
          <a:p>
            <a:pPr marL="12700" marR="5080">
              <a:lnSpc>
                <a:spcPct val="102699"/>
              </a:lnSpc>
              <a:spcBef>
                <a:spcPts val="520"/>
              </a:spcBef>
            </a:pPr>
            <a:r>
              <a:rPr sz="1100" dirty="0">
                <a:solidFill>
                  <a:srgbClr val="48711E"/>
                </a:solidFill>
                <a:latin typeface="Webdings"/>
                <a:cs typeface="Webdings"/>
                <a:hlinkClick r:id="rId7" action="ppaction://hlinksldjump"/>
              </a:rPr>
              <a:t></a:t>
            </a:r>
            <a:r>
              <a:rPr sz="1100" b="1" dirty="0">
                <a:solidFill>
                  <a:srgbClr val="48711E"/>
                </a:solidFill>
                <a:latin typeface="Arial"/>
                <a:cs typeface="Arial"/>
                <a:hlinkClick r:id="rId7" action="ppaction://hlinksldjump"/>
              </a:rPr>
              <a:t>PROJET</a:t>
            </a:r>
            <a:r>
              <a:rPr sz="1100" b="1" spc="-35" dirty="0">
                <a:solidFill>
                  <a:srgbClr val="48711E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1100" b="1" dirty="0">
                <a:solidFill>
                  <a:srgbClr val="48711E"/>
                </a:solidFill>
                <a:latin typeface="Arial"/>
                <a:cs typeface="Arial"/>
                <a:hlinkClick r:id="rId7" action="ppaction://hlinksldjump"/>
              </a:rPr>
              <a:t>/</a:t>
            </a:r>
            <a:r>
              <a:rPr sz="1100" b="1" spc="-35" dirty="0">
                <a:solidFill>
                  <a:srgbClr val="48711E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1100" b="1" dirty="0">
                <a:solidFill>
                  <a:srgbClr val="48711E"/>
                </a:solidFill>
                <a:latin typeface="Arial"/>
                <a:cs typeface="Arial"/>
                <a:hlinkClick r:id="rId7" action="ppaction://hlinksldjump"/>
              </a:rPr>
              <a:t>ACTIONS</a:t>
            </a:r>
            <a:r>
              <a:rPr sz="1100" b="1" spc="-35" dirty="0">
                <a:solidFill>
                  <a:srgbClr val="48711E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1100" b="1" dirty="0">
                <a:solidFill>
                  <a:srgbClr val="48711E"/>
                </a:solidFill>
                <a:latin typeface="Arial"/>
                <a:cs typeface="Arial"/>
                <a:hlinkClick r:id="rId7" action="ppaction://hlinksldjump"/>
              </a:rPr>
              <a:t>/</a:t>
            </a:r>
            <a:r>
              <a:rPr sz="1100" b="1" spc="-30" dirty="0">
                <a:solidFill>
                  <a:srgbClr val="48711E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1100" b="1" dirty="0">
                <a:solidFill>
                  <a:srgbClr val="48711E"/>
                </a:solidFill>
                <a:latin typeface="Arial"/>
                <a:cs typeface="Arial"/>
                <a:hlinkClick r:id="rId7" action="ppaction://hlinksldjump"/>
              </a:rPr>
              <a:t>Identification</a:t>
            </a:r>
            <a:r>
              <a:rPr sz="1100" b="1" spc="-30" dirty="0">
                <a:solidFill>
                  <a:srgbClr val="48711E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1100" b="1" dirty="0">
                <a:solidFill>
                  <a:srgbClr val="48711E"/>
                </a:solidFill>
                <a:latin typeface="Arial"/>
                <a:cs typeface="Arial"/>
                <a:hlinkClick r:id="rId7" action="ppaction://hlinksldjump"/>
              </a:rPr>
              <a:t>-</a:t>
            </a:r>
            <a:r>
              <a:rPr sz="1100" b="1" spc="-30" dirty="0">
                <a:solidFill>
                  <a:srgbClr val="48711E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1100" b="1" dirty="0">
                <a:solidFill>
                  <a:srgbClr val="48711E"/>
                </a:solidFill>
                <a:latin typeface="Arial"/>
                <a:cs typeface="Arial"/>
                <a:hlinkClick r:id="rId7" action="ppaction://hlinksldjump"/>
              </a:rPr>
              <a:t>Description</a:t>
            </a:r>
            <a:r>
              <a:rPr sz="1100" b="1" spc="-40" dirty="0">
                <a:solidFill>
                  <a:srgbClr val="48711E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1100" b="1" spc="-10" dirty="0">
                <a:solidFill>
                  <a:srgbClr val="48711E"/>
                </a:solidFill>
                <a:latin typeface="Arial"/>
                <a:cs typeface="Arial"/>
                <a:hlinkClick r:id="rId7" action="ppaction://hlinksldjump"/>
              </a:rPr>
              <a:t>détaillée</a:t>
            </a:r>
            <a:r>
              <a:rPr sz="1100" b="1" spc="-10" dirty="0">
                <a:solidFill>
                  <a:srgbClr val="48711E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48711E"/>
                </a:solidFill>
                <a:latin typeface="Arial"/>
                <a:cs typeface="Arial"/>
                <a:hlinkClick r:id="rId7" action="ppaction://hlinksldjump"/>
              </a:rPr>
              <a:t>de</a:t>
            </a:r>
            <a:r>
              <a:rPr sz="1100" b="1" spc="455" dirty="0">
                <a:solidFill>
                  <a:srgbClr val="48711E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1100" b="1" spc="-10" dirty="0">
                <a:solidFill>
                  <a:srgbClr val="48711E"/>
                </a:solidFill>
                <a:latin typeface="Arial"/>
                <a:cs typeface="Arial"/>
                <a:hlinkClick r:id="rId7" action="ppaction://hlinksldjump"/>
              </a:rPr>
              <a:t>l’action</a:t>
            </a:r>
            <a:r>
              <a:rPr sz="1100" b="1" spc="275" dirty="0">
                <a:solidFill>
                  <a:srgbClr val="48711E"/>
                </a:solidFill>
                <a:latin typeface="Arial"/>
                <a:cs typeface="Arial"/>
                <a:hlinkClick r:id="rId7" action="ppaction://hlinksldjump"/>
              </a:rPr>
              <a:t> </a:t>
            </a:r>
            <a:r>
              <a:rPr sz="1100" b="1" spc="-10" dirty="0">
                <a:solidFill>
                  <a:srgbClr val="48711E"/>
                </a:solidFill>
                <a:latin typeface="Arial"/>
                <a:cs typeface="Arial"/>
                <a:hlinkClick r:id="rId7" action="ppaction://hlinksldjump"/>
              </a:rPr>
              <a:t>..............................................................................13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100" dirty="0">
                <a:solidFill>
                  <a:srgbClr val="48711E"/>
                </a:solidFill>
                <a:latin typeface="Webdings"/>
                <a:cs typeface="Webdings"/>
                <a:hlinkClick r:id="rId8" action="ppaction://hlinksldjump"/>
              </a:rPr>
              <a:t></a:t>
            </a:r>
            <a:r>
              <a:rPr sz="1100" b="1" dirty="0">
                <a:solidFill>
                  <a:srgbClr val="48711E"/>
                </a:solidFill>
                <a:latin typeface="Arial"/>
                <a:cs typeface="Arial"/>
                <a:hlinkClick r:id="rId8" action="ppaction://hlinksldjump"/>
              </a:rPr>
              <a:t>PROJET</a:t>
            </a:r>
            <a:r>
              <a:rPr sz="1100" b="1" spc="-20" dirty="0">
                <a:solidFill>
                  <a:srgbClr val="48711E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1100" b="1" dirty="0">
                <a:solidFill>
                  <a:srgbClr val="48711E"/>
                </a:solidFill>
                <a:latin typeface="Arial"/>
                <a:cs typeface="Arial"/>
                <a:hlinkClick r:id="rId8" action="ppaction://hlinksldjump"/>
              </a:rPr>
              <a:t>/</a:t>
            </a:r>
            <a:r>
              <a:rPr sz="1100" b="1" spc="-15" dirty="0">
                <a:solidFill>
                  <a:srgbClr val="48711E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1100" b="1" dirty="0">
                <a:solidFill>
                  <a:srgbClr val="48711E"/>
                </a:solidFill>
                <a:latin typeface="Arial"/>
                <a:cs typeface="Arial"/>
                <a:hlinkClick r:id="rId8" action="ppaction://hlinksldjump"/>
              </a:rPr>
              <a:t>ACTIONS</a:t>
            </a:r>
            <a:r>
              <a:rPr sz="1100" b="1" spc="-15" dirty="0">
                <a:solidFill>
                  <a:srgbClr val="48711E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1100" b="1" dirty="0">
                <a:solidFill>
                  <a:srgbClr val="48711E"/>
                </a:solidFill>
                <a:latin typeface="Arial"/>
                <a:cs typeface="Arial"/>
                <a:hlinkClick r:id="rId8" action="ppaction://hlinksldjump"/>
              </a:rPr>
              <a:t>/</a:t>
            </a:r>
            <a:r>
              <a:rPr sz="1100" b="1" spc="-10" dirty="0">
                <a:solidFill>
                  <a:srgbClr val="48711E"/>
                </a:solidFill>
                <a:latin typeface="Arial"/>
                <a:cs typeface="Arial"/>
                <a:hlinkClick r:id="rId8" action="ppaction://hlinksldjump"/>
              </a:rPr>
              <a:t> Descriptif</a:t>
            </a:r>
            <a:r>
              <a:rPr sz="1100" b="1" spc="-114" dirty="0">
                <a:solidFill>
                  <a:srgbClr val="48711E"/>
                </a:solidFill>
                <a:latin typeface="Arial"/>
                <a:cs typeface="Arial"/>
                <a:hlinkClick r:id="rId8" action="ppaction://hlinksldjump"/>
              </a:rPr>
              <a:t> </a:t>
            </a:r>
            <a:r>
              <a:rPr sz="1100" b="1" spc="-10" dirty="0">
                <a:solidFill>
                  <a:srgbClr val="48711E"/>
                </a:solidFill>
                <a:latin typeface="Arial"/>
                <a:cs typeface="Arial"/>
                <a:hlinkClick r:id="rId8" action="ppaction://hlinksldjump"/>
              </a:rPr>
              <a:t>........................................16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100" dirty="0">
                <a:solidFill>
                  <a:srgbClr val="48711E"/>
                </a:solidFill>
                <a:latin typeface="Webdings"/>
                <a:cs typeface="Webdings"/>
                <a:hlinkClick r:id="rId9" action="ppaction://hlinksldjump"/>
              </a:rPr>
              <a:t></a:t>
            </a:r>
            <a:r>
              <a:rPr sz="1100" b="1" dirty="0">
                <a:solidFill>
                  <a:srgbClr val="48711E"/>
                </a:solidFill>
                <a:latin typeface="Arial"/>
                <a:cs typeface="Arial"/>
                <a:hlinkClick r:id="rId9" action="ppaction://hlinksldjump"/>
              </a:rPr>
              <a:t>PROJET</a:t>
            </a:r>
            <a:r>
              <a:rPr sz="1100" b="1" spc="-35" dirty="0">
                <a:solidFill>
                  <a:srgbClr val="48711E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1100" b="1" dirty="0">
                <a:solidFill>
                  <a:srgbClr val="48711E"/>
                </a:solidFill>
                <a:latin typeface="Arial"/>
                <a:cs typeface="Arial"/>
                <a:hlinkClick r:id="rId9" action="ppaction://hlinksldjump"/>
              </a:rPr>
              <a:t>/</a:t>
            </a:r>
            <a:r>
              <a:rPr sz="1100" b="1" spc="-30" dirty="0">
                <a:solidFill>
                  <a:srgbClr val="48711E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1100" b="1" dirty="0">
                <a:solidFill>
                  <a:srgbClr val="48711E"/>
                </a:solidFill>
                <a:latin typeface="Arial"/>
                <a:cs typeface="Arial"/>
                <a:hlinkClick r:id="rId9" action="ppaction://hlinksldjump"/>
              </a:rPr>
              <a:t>ACTIONS</a:t>
            </a:r>
            <a:r>
              <a:rPr sz="1100" b="1" spc="-35" dirty="0">
                <a:solidFill>
                  <a:srgbClr val="48711E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1100" b="1" dirty="0">
                <a:solidFill>
                  <a:srgbClr val="48711E"/>
                </a:solidFill>
                <a:latin typeface="Arial"/>
                <a:cs typeface="Arial"/>
                <a:hlinkClick r:id="rId9" action="ppaction://hlinksldjump"/>
              </a:rPr>
              <a:t>/</a:t>
            </a:r>
            <a:r>
              <a:rPr sz="1100" b="1" spc="-30" dirty="0">
                <a:solidFill>
                  <a:srgbClr val="48711E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1100" b="1" dirty="0">
                <a:solidFill>
                  <a:srgbClr val="48711E"/>
                </a:solidFill>
                <a:latin typeface="Arial"/>
                <a:cs typeface="Arial"/>
                <a:hlinkClick r:id="rId9" action="ppaction://hlinksldjump"/>
              </a:rPr>
              <a:t>Mesures</a:t>
            </a:r>
            <a:r>
              <a:rPr sz="1100" b="1" spc="-25" dirty="0">
                <a:solidFill>
                  <a:srgbClr val="48711E"/>
                </a:solidFill>
                <a:latin typeface="Arial"/>
                <a:cs typeface="Arial"/>
                <a:hlinkClick r:id="rId9" action="ppaction://hlinksldjump"/>
              </a:rPr>
              <a:t> </a:t>
            </a:r>
            <a:r>
              <a:rPr sz="1100" b="1" spc="-10" dirty="0">
                <a:solidFill>
                  <a:srgbClr val="48711E"/>
                </a:solidFill>
                <a:latin typeface="Arial"/>
                <a:cs typeface="Arial"/>
                <a:hlinkClick r:id="rId9" action="ppaction://hlinksldjump"/>
              </a:rPr>
              <a:t>d’évaluation.....................17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03772" y="4941189"/>
            <a:ext cx="3877310" cy="93662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60"/>
              </a:spcBef>
            </a:pP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Pour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les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rubriques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non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mentionnées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ici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et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sur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des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aspects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techniques,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référez-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vous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au</a:t>
            </a:r>
            <a:r>
              <a:rPr sz="11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guide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(il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est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très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complet</a:t>
            </a:r>
            <a:r>
              <a:rPr sz="11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et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très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bien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fait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!),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accessible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en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haut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à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droite</a:t>
            </a:r>
            <a:r>
              <a:rPr sz="11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votre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écran,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une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fois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que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votre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connexion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effectuée.</a:t>
            </a:r>
            <a:endParaRPr sz="1100">
              <a:latin typeface="Arial MT"/>
              <a:cs typeface="Arial MT"/>
            </a:endParaRPr>
          </a:p>
          <a:p>
            <a:pPr marL="127000" algn="ctr">
              <a:lnSpc>
                <a:spcPct val="100000"/>
              </a:lnSpc>
              <a:spcBef>
                <a:spcPts val="445"/>
              </a:spcBef>
            </a:pPr>
            <a:r>
              <a:rPr sz="1100" b="1" dirty="0">
                <a:solidFill>
                  <a:srgbClr val="001F5F"/>
                </a:solidFill>
                <a:latin typeface="Arial"/>
                <a:cs typeface="Arial"/>
              </a:rPr>
              <a:t>C’est</a:t>
            </a:r>
            <a:r>
              <a:rPr sz="11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1F5F"/>
                </a:solidFill>
                <a:latin typeface="Arial"/>
                <a:cs typeface="Arial"/>
              </a:rPr>
              <a:t>clair</a:t>
            </a:r>
            <a:r>
              <a:rPr sz="11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1F5F"/>
                </a:solidFill>
                <a:latin typeface="Arial"/>
                <a:cs typeface="Arial"/>
              </a:rPr>
              <a:t>pour</a:t>
            </a:r>
            <a:r>
              <a:rPr sz="11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1F5F"/>
                </a:solidFill>
                <a:latin typeface="Arial"/>
                <a:cs typeface="Arial"/>
              </a:rPr>
              <a:t>vous</a:t>
            </a:r>
            <a:r>
              <a:rPr sz="11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1F5F"/>
                </a:solidFill>
                <a:latin typeface="Arial"/>
                <a:cs typeface="Arial"/>
              </a:rPr>
              <a:t>?</a:t>
            </a:r>
            <a:r>
              <a:rPr sz="11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r>
              <a:rPr sz="11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1F5F"/>
                </a:solidFill>
                <a:latin typeface="Arial"/>
                <a:cs typeface="Arial"/>
              </a:rPr>
              <a:t>commence</a:t>
            </a:r>
            <a:r>
              <a:rPr sz="11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b="1" spc="-50" dirty="0">
                <a:solidFill>
                  <a:srgbClr val="001F5F"/>
                </a:solidFill>
                <a:latin typeface="Arial"/>
                <a:cs typeface="Arial"/>
              </a:rPr>
              <a:t>?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77215" y="955040"/>
            <a:ext cx="5120640" cy="485457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076701" y="2128719"/>
            <a:ext cx="2322195" cy="32734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79375">
              <a:lnSpc>
                <a:spcPct val="110500"/>
              </a:lnSpc>
              <a:spcBef>
                <a:spcPts val="110"/>
              </a:spcBef>
            </a:pP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Ecrire</a:t>
            </a:r>
            <a:r>
              <a:rPr sz="1100" b="1" spc="-4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un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projet,</a:t>
            </a:r>
            <a:r>
              <a:rPr sz="1100" b="1" spc="-3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c’est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presque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un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métier...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Vous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avez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à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utiliser STARS-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FIR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et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vous</a:t>
            </a:r>
            <a:r>
              <a:rPr sz="1100" b="1" spc="-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vous</a:t>
            </a:r>
            <a:r>
              <a:rPr sz="1100" b="1" spc="-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posez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des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questions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sur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ce</a:t>
            </a:r>
            <a:r>
              <a:rPr sz="1100" b="1" spc="-3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qui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est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attendu</a:t>
            </a:r>
            <a:r>
              <a:rPr sz="1100" b="1" spc="-4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dans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chaque</a:t>
            </a:r>
            <a:r>
              <a:rPr sz="1100" b="1" spc="-4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rubrique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50" dirty="0">
                <a:solidFill>
                  <a:srgbClr val="112845"/>
                </a:solidFill>
                <a:latin typeface="Arial"/>
                <a:cs typeface="Arial"/>
              </a:rPr>
              <a:t>?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10500"/>
              </a:lnSpc>
              <a:spcBef>
                <a:spcPts val="390"/>
              </a:spcBef>
            </a:pP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Ce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guide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propose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de</a:t>
            </a:r>
            <a:r>
              <a:rPr sz="1100" b="1" spc="-3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vous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accompagner</a:t>
            </a:r>
            <a:r>
              <a:rPr sz="1100" b="1" spc="-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pas-à-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pas</a:t>
            </a:r>
            <a:r>
              <a:rPr sz="1100" b="1" spc="-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dans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la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rédaction</a:t>
            </a:r>
            <a:r>
              <a:rPr sz="1100" b="1" spc="-3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de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votre</a:t>
            </a:r>
            <a:r>
              <a:rPr sz="1100" b="1" spc="-3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projet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tout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en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vous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apportant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des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conseils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concrets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pour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un</a:t>
            </a:r>
            <a:r>
              <a:rPr sz="1100" b="1" spc="-3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projet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de</a:t>
            </a:r>
            <a:r>
              <a:rPr sz="1100" b="1" spc="-3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qualité.</a:t>
            </a:r>
            <a:endParaRPr sz="1100">
              <a:latin typeface="Arial"/>
              <a:cs typeface="Arial"/>
            </a:endParaRPr>
          </a:p>
          <a:p>
            <a:pPr marL="12700" marR="111760">
              <a:lnSpc>
                <a:spcPct val="110500"/>
              </a:lnSpc>
              <a:spcBef>
                <a:spcPts val="375"/>
              </a:spcBef>
            </a:pP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Votre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projet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sera</a:t>
            </a:r>
            <a:r>
              <a:rPr sz="1100" b="1" spc="-3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plus</a:t>
            </a:r>
            <a:r>
              <a:rPr sz="1100" b="1" spc="-3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facilement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compréhensible</a:t>
            </a:r>
            <a:r>
              <a:rPr sz="1100" b="1" spc="-5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pour</a:t>
            </a:r>
            <a:r>
              <a:rPr sz="1100" b="1" spc="-5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les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personnes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qui</a:t>
            </a:r>
            <a:r>
              <a:rPr sz="1100" b="1" spc="-3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instruiront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votre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dossier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: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elles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identifieront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en</a:t>
            </a:r>
            <a:r>
              <a:rPr sz="1100" b="1" spc="-3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un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clin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d’œil ses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points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forts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et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ses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spécificités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et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la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qualité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sur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laquelle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il 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repose.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383654" y="5938761"/>
            <a:ext cx="3220085" cy="1315720"/>
            <a:chOff x="6383654" y="5938761"/>
            <a:chExt cx="3220085" cy="1315720"/>
          </a:xfrm>
        </p:grpSpPr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83654" y="5938761"/>
              <a:ext cx="2796539" cy="9594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885554" y="6578727"/>
              <a:ext cx="718184" cy="675754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>
              <a:lnSpc>
                <a:spcPts val="1130"/>
              </a:lnSpc>
              <a:spcBef>
                <a:spcPts val="10"/>
              </a:spcBef>
            </a:pPr>
            <a:r>
              <a:rPr spc="-10" dirty="0"/>
              <a:t>STARS-</a:t>
            </a:r>
            <a:r>
              <a:rPr dirty="0"/>
              <a:t>FIR</a:t>
            </a:r>
            <a:r>
              <a:rPr spc="-20" dirty="0"/>
              <a:t> </a:t>
            </a:r>
            <a:r>
              <a:rPr dirty="0"/>
              <a:t>:</a:t>
            </a:r>
            <a:r>
              <a:rPr spc="-5" dirty="0"/>
              <a:t> </a:t>
            </a:r>
            <a:r>
              <a:rPr dirty="0"/>
              <a:t>un</a:t>
            </a:r>
            <a:r>
              <a:rPr spc="-15" dirty="0"/>
              <a:t> </a:t>
            </a:r>
            <a:r>
              <a:rPr dirty="0"/>
              <a:t>guide</a:t>
            </a:r>
            <a:r>
              <a:rPr spc="-5" dirty="0"/>
              <a:t> </a:t>
            </a:r>
            <a:r>
              <a:rPr dirty="0"/>
              <a:t>pour</a:t>
            </a:r>
            <a:r>
              <a:rPr spc="-5" dirty="0"/>
              <a:t> </a:t>
            </a:r>
            <a:r>
              <a:rPr dirty="0"/>
              <a:t>la</a:t>
            </a:r>
            <a:r>
              <a:rPr spc="-15" dirty="0"/>
              <a:t> </a:t>
            </a:r>
            <a:r>
              <a:rPr dirty="0"/>
              <a:t>qualité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mon</a:t>
            </a:r>
            <a:r>
              <a:rPr spc="-5" dirty="0"/>
              <a:t> </a:t>
            </a:r>
            <a:r>
              <a:rPr dirty="0"/>
              <a:t>projet</a:t>
            </a:r>
            <a:r>
              <a:rPr spc="-15" dirty="0"/>
              <a:t> </a:t>
            </a:r>
            <a:r>
              <a:rPr spc="-50" dirty="0"/>
              <a:t>·</a:t>
            </a:r>
            <a:r>
              <a:rPr dirty="0"/>
              <a:t> Edition</a:t>
            </a:r>
            <a:r>
              <a:rPr spc="-30" dirty="0"/>
              <a:t> </a:t>
            </a:r>
            <a:r>
              <a:rPr dirty="0"/>
              <a:t>Education</a:t>
            </a:r>
            <a:r>
              <a:rPr spc="-35" dirty="0"/>
              <a:t> </a:t>
            </a:r>
            <a:r>
              <a:rPr dirty="0"/>
              <a:t>nationale</a:t>
            </a:r>
            <a:r>
              <a:rPr spc="-30" dirty="0"/>
              <a:t> </a:t>
            </a:r>
            <a:r>
              <a:rPr dirty="0"/>
              <a:t>·</a:t>
            </a:r>
            <a:r>
              <a:rPr spc="10" dirty="0"/>
              <a:t> </a:t>
            </a:r>
            <a:r>
              <a:rPr dirty="0"/>
              <a:t>Promotion</a:t>
            </a:r>
            <a:r>
              <a:rPr spc="-25" dirty="0"/>
              <a:t> </a:t>
            </a:r>
            <a:r>
              <a:rPr dirty="0"/>
              <a:t>Grand</a:t>
            </a:r>
            <a:r>
              <a:rPr spc="-30" dirty="0"/>
              <a:t> </a:t>
            </a:r>
            <a:r>
              <a:rPr spc="-25" dirty="0"/>
              <a:t>Est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60" y="1036994"/>
            <a:ext cx="8922385" cy="131318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05"/>
              </a:spcBef>
            </a:pP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Mesures</a:t>
            </a:r>
            <a:r>
              <a:rPr sz="12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d’évaluation</a:t>
            </a:r>
            <a:r>
              <a:rPr sz="12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2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l’atteinte</a:t>
            </a:r>
            <a:r>
              <a:rPr sz="12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2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Arial"/>
                <a:cs typeface="Arial"/>
              </a:rPr>
              <a:t>l’objectif</a:t>
            </a:r>
            <a:r>
              <a:rPr sz="12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général</a:t>
            </a:r>
            <a:r>
              <a:rPr sz="12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du</a:t>
            </a:r>
            <a:r>
              <a:rPr sz="12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1F5F"/>
                </a:solidFill>
                <a:latin typeface="Arial"/>
                <a:cs typeface="Arial"/>
              </a:rPr>
              <a:t>projet</a:t>
            </a:r>
            <a:r>
              <a:rPr sz="12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dirty="0">
                <a:latin typeface="Arial MT"/>
                <a:cs typeface="Arial MT"/>
              </a:rPr>
              <a:t>ou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appelés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b="1" dirty="0">
                <a:solidFill>
                  <a:srgbClr val="001F5F"/>
                </a:solidFill>
                <a:latin typeface="Arial"/>
                <a:cs typeface="Arial"/>
              </a:rPr>
              <a:t>indicateurs</a:t>
            </a:r>
            <a:r>
              <a:rPr sz="11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1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001F5F"/>
                </a:solidFill>
                <a:latin typeface="Arial"/>
                <a:cs typeface="Arial"/>
              </a:rPr>
              <a:t>résultats</a:t>
            </a:r>
            <a:endParaRPr sz="1100">
              <a:latin typeface="Arial"/>
              <a:cs typeface="Arial"/>
            </a:endParaRPr>
          </a:p>
          <a:p>
            <a:pPr marL="12700" marR="5080" algn="just">
              <a:lnSpc>
                <a:spcPct val="110200"/>
              </a:lnSpc>
              <a:spcBef>
                <a:spcPts val="615"/>
              </a:spcBef>
            </a:pP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C’est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ce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qui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permet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mesurer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l’atteinte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de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vos</a:t>
            </a:r>
            <a:r>
              <a:rPr sz="1100" b="1" spc="-3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objectifs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spécifiques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et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stratégiques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(ou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aussi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appelés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intermédiaires).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L’évaluation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ces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indicateurs</a:t>
            </a:r>
            <a:r>
              <a:rPr sz="1100" spc="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peut</a:t>
            </a:r>
            <a:r>
              <a:rPr sz="1100" spc="4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porter</a:t>
            </a:r>
            <a:r>
              <a:rPr sz="1100" spc="4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par</a:t>
            </a:r>
            <a:r>
              <a:rPr sz="1100" spc="4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exemple</a:t>
            </a:r>
            <a:r>
              <a:rPr sz="1100" spc="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sur</a:t>
            </a:r>
            <a:r>
              <a:rPr sz="1100" spc="5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une</a:t>
            </a:r>
            <a:r>
              <a:rPr sz="1100" spc="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évolution</a:t>
            </a:r>
            <a:r>
              <a:rPr sz="1100" spc="4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des</a:t>
            </a:r>
            <a:r>
              <a:rPr sz="1100" spc="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connaissances</a:t>
            </a:r>
            <a:r>
              <a:rPr sz="1100" spc="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entre</a:t>
            </a:r>
            <a:r>
              <a:rPr sz="1100" spc="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le</a:t>
            </a:r>
            <a:r>
              <a:rPr sz="1100" spc="4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début</a:t>
            </a:r>
            <a:r>
              <a:rPr sz="1100" spc="4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1100" spc="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votre</a:t>
            </a:r>
            <a:r>
              <a:rPr sz="1100" spc="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action</a:t>
            </a:r>
            <a:r>
              <a:rPr sz="1100" spc="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(T0)</a:t>
            </a:r>
            <a:r>
              <a:rPr sz="1100" spc="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et</a:t>
            </a:r>
            <a:r>
              <a:rPr sz="1100" spc="5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la</a:t>
            </a:r>
            <a:r>
              <a:rPr sz="1100" spc="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fin</a:t>
            </a:r>
            <a:r>
              <a:rPr sz="1100" spc="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1100" spc="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votre</a:t>
            </a:r>
            <a:r>
              <a:rPr sz="1100" spc="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action</a:t>
            </a:r>
            <a:r>
              <a:rPr sz="1100" spc="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(T1),</a:t>
            </a:r>
            <a:r>
              <a:rPr sz="1100" spc="5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une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amélioration</a:t>
            </a:r>
            <a:r>
              <a:rPr sz="1100" spc="4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1100" spc="4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la</a:t>
            </a:r>
            <a:r>
              <a:rPr sz="1100" spc="5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coordination</a:t>
            </a:r>
            <a:r>
              <a:rPr sz="1100" spc="4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entre</a:t>
            </a:r>
            <a:r>
              <a:rPr sz="1100" spc="4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partenaires,</a:t>
            </a:r>
            <a:r>
              <a:rPr sz="1100" spc="4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un</a:t>
            </a:r>
            <a:r>
              <a:rPr sz="1100" spc="5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renforcement</a:t>
            </a:r>
            <a:r>
              <a:rPr sz="1100" spc="5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1100" spc="4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l’accessibilité</a:t>
            </a:r>
            <a:r>
              <a:rPr sz="1100" spc="5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à</a:t>
            </a:r>
            <a:r>
              <a:rPr sz="1100" spc="5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une</a:t>
            </a:r>
            <a:r>
              <a:rPr sz="1100" spc="5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offre</a:t>
            </a:r>
            <a:r>
              <a:rPr sz="1100" spc="5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1100" spc="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soin....</a:t>
            </a:r>
            <a:r>
              <a:rPr sz="1100" spc="7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Là</a:t>
            </a:r>
            <a:r>
              <a:rPr sz="1100" spc="4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aussi,</a:t>
            </a:r>
            <a:r>
              <a:rPr sz="1100" spc="5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il</a:t>
            </a:r>
            <a:r>
              <a:rPr sz="1100" spc="4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vous</a:t>
            </a:r>
            <a:r>
              <a:rPr sz="1100" spc="4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est</a:t>
            </a:r>
            <a:r>
              <a:rPr sz="1100" spc="5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demandé</a:t>
            </a:r>
            <a:r>
              <a:rPr sz="1100" spc="4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pour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chaque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indicateur</a:t>
            </a:r>
            <a:r>
              <a:rPr sz="11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renseigner</a:t>
            </a:r>
            <a:r>
              <a:rPr sz="11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le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résultat</a:t>
            </a:r>
            <a:r>
              <a:rPr sz="11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attendu,</a:t>
            </a:r>
            <a:r>
              <a:rPr sz="11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les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outils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utilisés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pour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l’évaluer,</a:t>
            </a:r>
            <a:r>
              <a:rPr sz="11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la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personne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en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charge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l’évaluation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et</a:t>
            </a:r>
            <a:r>
              <a:rPr sz="11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la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date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mise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en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œuvre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de 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l’évaluation.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460" y="2417191"/>
            <a:ext cx="107314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0" dirty="0">
                <a:solidFill>
                  <a:srgbClr val="17365D"/>
                </a:solidFill>
                <a:latin typeface="Arial"/>
                <a:cs typeface="Arial"/>
              </a:rPr>
              <a:t>&gt;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1080" y="2439035"/>
            <a:ext cx="8663940" cy="166712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0"/>
              </a:lnSpc>
            </a:pPr>
            <a:r>
              <a:rPr lang="fr-FR" sz="1100" b="1">
                <a:solidFill>
                  <a:srgbClr val="17365D"/>
                </a:solidFill>
                <a:latin typeface="Arial"/>
                <a:cs typeface="Arial"/>
              </a:rPr>
              <a:t>Intégration d’activités centrées sur l’estime de soi et l’affirmation personnelle dans les actions de prévention</a:t>
            </a:r>
            <a:endParaRPr lang="fr-FR" sz="1100" b="1" dirty="0">
              <a:solidFill>
                <a:srgbClr val="17365D"/>
              </a:solidFill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31990" y="2746831"/>
            <a:ext cx="8829420" cy="1757424"/>
            <a:chOff x="899794" y="2694433"/>
            <a:chExt cx="8829420" cy="1757424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794" y="2699258"/>
              <a:ext cx="5172075" cy="17525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98263" y="2694433"/>
              <a:ext cx="5330951" cy="27427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355763" y="2841099"/>
              <a:ext cx="5238115" cy="176791"/>
            </a:xfrm>
            <a:custGeom>
              <a:avLst/>
              <a:gdLst/>
              <a:ahLst/>
              <a:cxnLst/>
              <a:rect l="l" t="t" r="r" b="b"/>
              <a:pathLst>
                <a:path w="5238115" h="1072514">
                  <a:moveTo>
                    <a:pt x="5237861" y="0"/>
                  </a:moveTo>
                  <a:lnTo>
                    <a:pt x="0" y="0"/>
                  </a:lnTo>
                  <a:lnTo>
                    <a:pt x="0" y="1072324"/>
                  </a:lnTo>
                  <a:lnTo>
                    <a:pt x="5237861" y="1072324"/>
                  </a:lnTo>
                  <a:lnTo>
                    <a:pt x="52378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430459" y="2772319"/>
            <a:ext cx="4999355" cy="333425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270"/>
              </a:lnSpc>
            </a:pPr>
            <a:r>
              <a:rPr lang="fr-FR" sz="1100" dirty="0">
                <a:solidFill>
                  <a:srgbClr val="112845"/>
                </a:solidFill>
                <a:latin typeface="Arial MT"/>
                <a:cs typeface="Arial MT"/>
              </a:rPr>
              <a:t>Évolution du sentiment d’estime de soi et d’affirmation personnelle des élèves bénéficiaires</a:t>
            </a:r>
            <a:endParaRPr lang="fr-FR" sz="1100" dirty="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44830" y="3142279"/>
            <a:ext cx="4970611" cy="166712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260"/>
              </a:lnSpc>
            </a:pPr>
            <a:r>
              <a:rPr lang="fr-FR" sz="1100" dirty="0">
                <a:solidFill>
                  <a:srgbClr val="17365D"/>
                </a:solidFill>
                <a:latin typeface="Arial MT"/>
                <a:cs typeface="Arial MT"/>
              </a:rPr>
              <a:t>60% des élèves déclarent avoir améliorer leur estime de soi</a:t>
            </a:r>
            <a:endParaRPr sz="1100" dirty="0">
              <a:latin typeface="Arial MT"/>
              <a:cs typeface="Arial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00415" y="3495776"/>
            <a:ext cx="4977534" cy="153536"/>
          </a:xfrm>
          <a:custGeom>
            <a:avLst/>
            <a:gdLst/>
            <a:ahLst/>
            <a:cxnLst/>
            <a:rect l="l" t="t" r="r" b="b"/>
            <a:pathLst>
              <a:path w="4700270" h="161925">
                <a:moveTo>
                  <a:pt x="4700016" y="0"/>
                </a:moveTo>
                <a:lnTo>
                  <a:pt x="0" y="0"/>
                </a:lnTo>
                <a:lnTo>
                  <a:pt x="0" y="161544"/>
                </a:lnTo>
                <a:lnTo>
                  <a:pt x="4700016" y="161544"/>
                </a:lnTo>
                <a:lnTo>
                  <a:pt x="4700016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4500415" y="3495276"/>
            <a:ext cx="501822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5"/>
              </a:spcBef>
            </a:pPr>
            <a:r>
              <a:rPr lang="fr-FR" sz="1100" dirty="0">
                <a:solidFill>
                  <a:srgbClr val="17365D"/>
                </a:solidFill>
                <a:latin typeface="Arial MT"/>
                <a:cs typeface="Arial MT"/>
              </a:rPr>
              <a:t>Auto-questionnaire court anonyme</a:t>
            </a:r>
            <a:endParaRPr sz="1100" dirty="0">
              <a:latin typeface="Arial MT"/>
              <a:cs typeface="Arial MT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xfrm>
            <a:off x="5361559" y="7089299"/>
            <a:ext cx="2705734" cy="2743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>
              <a:lnSpc>
                <a:spcPts val="1130"/>
              </a:lnSpc>
              <a:spcBef>
                <a:spcPts val="10"/>
              </a:spcBef>
            </a:pPr>
            <a:r>
              <a:rPr spc="-10" dirty="0"/>
              <a:t>STARS-</a:t>
            </a:r>
            <a:r>
              <a:rPr dirty="0"/>
              <a:t>FIR</a:t>
            </a:r>
            <a:r>
              <a:rPr spc="-20" dirty="0"/>
              <a:t> </a:t>
            </a:r>
            <a:r>
              <a:rPr dirty="0"/>
              <a:t>:</a:t>
            </a:r>
            <a:r>
              <a:rPr spc="-5" dirty="0"/>
              <a:t> </a:t>
            </a:r>
            <a:r>
              <a:rPr dirty="0"/>
              <a:t>un</a:t>
            </a:r>
            <a:r>
              <a:rPr spc="-15" dirty="0"/>
              <a:t> </a:t>
            </a:r>
            <a:r>
              <a:rPr dirty="0"/>
              <a:t>guide</a:t>
            </a:r>
            <a:r>
              <a:rPr spc="-5" dirty="0"/>
              <a:t> </a:t>
            </a:r>
            <a:r>
              <a:rPr dirty="0"/>
              <a:t>pour</a:t>
            </a:r>
            <a:r>
              <a:rPr spc="-5" dirty="0"/>
              <a:t> </a:t>
            </a:r>
            <a:r>
              <a:rPr dirty="0"/>
              <a:t>la</a:t>
            </a:r>
            <a:r>
              <a:rPr spc="-15" dirty="0"/>
              <a:t> </a:t>
            </a:r>
            <a:r>
              <a:rPr dirty="0"/>
              <a:t>qualité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mon</a:t>
            </a:r>
            <a:r>
              <a:rPr spc="-5" dirty="0"/>
              <a:t> </a:t>
            </a:r>
            <a:r>
              <a:rPr dirty="0"/>
              <a:t>projet</a:t>
            </a:r>
            <a:r>
              <a:rPr spc="-15" dirty="0"/>
              <a:t> </a:t>
            </a:r>
            <a:r>
              <a:rPr dirty="0"/>
              <a:t>Promotion</a:t>
            </a:r>
            <a:r>
              <a:rPr spc="-25" dirty="0"/>
              <a:t> </a:t>
            </a:r>
            <a:r>
              <a:rPr dirty="0"/>
              <a:t>Grand</a:t>
            </a:r>
            <a:r>
              <a:rPr spc="-30" dirty="0"/>
              <a:t> </a:t>
            </a:r>
            <a:r>
              <a:rPr spc="-25" dirty="0"/>
              <a:t>Est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4500049" y="4137268"/>
            <a:ext cx="4965535" cy="153888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210"/>
              </a:lnSpc>
            </a:pPr>
            <a:r>
              <a:rPr lang="fr-FR" sz="1100" dirty="0">
                <a:solidFill>
                  <a:srgbClr val="112845"/>
                </a:solidFill>
                <a:latin typeface="Arial MT"/>
                <a:cs typeface="Arial MT"/>
              </a:rPr>
              <a:t>2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mois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après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la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fin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100" dirty="0">
                <a:solidFill>
                  <a:srgbClr val="112845"/>
                </a:solidFill>
                <a:latin typeface="Arial MT"/>
                <a:cs typeface="Arial MT"/>
              </a:rPr>
              <a:t>des temps d’échanges</a:t>
            </a:r>
            <a:endParaRPr sz="1100" dirty="0">
              <a:latin typeface="Arial MT"/>
              <a:cs typeface="Arial MT"/>
            </a:endParaRPr>
          </a:p>
        </p:txBody>
      </p:sp>
      <p:sp>
        <p:nvSpPr>
          <p:cNvPr id="46" name="object 11">
            <a:extLst>
              <a:ext uri="{FF2B5EF4-FFF2-40B4-BE49-F238E27FC236}">
                <a16:creationId xmlns:a16="http://schemas.microsoft.com/office/drawing/2014/main" id="{6B80312A-C194-8E4A-177A-99645C6BF383}"/>
              </a:ext>
            </a:extLst>
          </p:cNvPr>
          <p:cNvSpPr txBox="1"/>
          <p:nvPr/>
        </p:nvSpPr>
        <p:spPr>
          <a:xfrm>
            <a:off x="4466229" y="3803754"/>
            <a:ext cx="4999355" cy="166712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270"/>
              </a:lnSpc>
            </a:pPr>
            <a:r>
              <a:rPr lang="fr-FR" sz="1100" dirty="0">
                <a:solidFill>
                  <a:srgbClr val="112845"/>
                </a:solidFill>
                <a:latin typeface="Arial MT"/>
                <a:cs typeface="Arial MT"/>
              </a:rPr>
              <a:t>Responsable projet</a:t>
            </a:r>
            <a:endParaRPr lang="fr-FR" sz="11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4604" y="975931"/>
            <a:ext cx="5495290" cy="6033770"/>
            <a:chOff x="316865" y="1165860"/>
            <a:chExt cx="5495290" cy="60337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080" y="1165860"/>
              <a:ext cx="5172075" cy="17526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865" y="2707208"/>
              <a:ext cx="4678172" cy="449199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86460" y="879094"/>
            <a:ext cx="107314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0" dirty="0">
                <a:latin typeface="Arial"/>
                <a:cs typeface="Arial"/>
              </a:rPr>
              <a:t>&gt;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2614" y="617822"/>
            <a:ext cx="8901049" cy="166712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0"/>
              </a:lnSpc>
            </a:pPr>
            <a:r>
              <a:rPr lang="fr-FR" sz="1100" b="1" dirty="0">
                <a:solidFill>
                  <a:srgbClr val="17365D"/>
                </a:solidFill>
                <a:latin typeface="Arial"/>
                <a:cs typeface="Arial"/>
              </a:rPr>
              <a:t>Mise en place des interventions spécifiques sur la prévention des violences sexuelles et sexistes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93900" y="3479945"/>
            <a:ext cx="2123440" cy="3451907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67945">
              <a:lnSpc>
                <a:spcPct val="103299"/>
              </a:lnSpc>
              <a:spcBef>
                <a:spcPts val="60"/>
              </a:spcBef>
            </a:pPr>
            <a:r>
              <a:rPr lang="fr-FR" sz="1050" b="1" dirty="0">
                <a:solidFill>
                  <a:srgbClr val="112845"/>
                </a:solidFill>
                <a:latin typeface="Arial"/>
                <a:cs typeface="Arial"/>
              </a:rPr>
              <a:t>La</a:t>
            </a:r>
            <a:r>
              <a:rPr lang="fr-FR" sz="105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lang="fr-FR" sz="1050" b="1" dirty="0">
                <a:solidFill>
                  <a:srgbClr val="112845"/>
                </a:solidFill>
                <a:latin typeface="Arial"/>
                <a:cs typeface="Arial"/>
              </a:rPr>
              <a:t>satisfaction</a:t>
            </a:r>
            <a:r>
              <a:rPr lang="fr-FR" sz="1050" b="1" spc="-3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des</a:t>
            </a:r>
            <a:r>
              <a:rPr lang="fr-FR" sz="105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spc="-10" dirty="0">
                <a:solidFill>
                  <a:srgbClr val="112845"/>
                </a:solidFill>
                <a:latin typeface="Arial MT"/>
                <a:cs typeface="Arial MT"/>
              </a:rPr>
              <a:t>lycéens /des professionnels</a:t>
            </a:r>
            <a:r>
              <a:rPr lang="fr-FR" sz="1050" spc="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et/ou</a:t>
            </a:r>
            <a:r>
              <a:rPr lang="fr-FR" sz="1050" spc="4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spc="-25" dirty="0">
                <a:solidFill>
                  <a:srgbClr val="112845"/>
                </a:solidFill>
                <a:latin typeface="Arial MT"/>
                <a:cs typeface="Arial MT"/>
              </a:rPr>
              <a:t>des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partenaires</a:t>
            </a:r>
            <a:r>
              <a:rPr lang="fr-FR" sz="105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n’est</a:t>
            </a:r>
            <a:r>
              <a:rPr lang="fr-FR" sz="105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pas</a:t>
            </a:r>
            <a:r>
              <a:rPr lang="fr-FR" sz="10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spc="-25" dirty="0">
                <a:solidFill>
                  <a:srgbClr val="112845"/>
                </a:solidFill>
                <a:latin typeface="Arial MT"/>
                <a:cs typeface="Arial MT"/>
              </a:rPr>
              <a:t>un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indicateur</a:t>
            </a:r>
            <a:r>
              <a:rPr lang="fr-FR"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lang="fr-FR" sz="105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résultat.</a:t>
            </a:r>
            <a:r>
              <a:rPr lang="fr-FR" sz="105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En</a:t>
            </a:r>
            <a:r>
              <a:rPr lang="fr-FR" sz="105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spc="-10" dirty="0">
                <a:solidFill>
                  <a:srgbClr val="112845"/>
                </a:solidFill>
                <a:latin typeface="Arial MT"/>
                <a:cs typeface="Arial MT"/>
              </a:rPr>
              <a:t>effet, celle-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ci</a:t>
            </a:r>
            <a:r>
              <a:rPr lang="fr-FR" sz="105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ne</a:t>
            </a:r>
            <a:r>
              <a:rPr lang="fr-FR" sz="105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permet</a:t>
            </a:r>
            <a:r>
              <a:rPr lang="fr-FR" sz="105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pas</a:t>
            </a:r>
            <a:r>
              <a:rPr lang="fr-FR"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lang="fr-FR" sz="1050" spc="-10" dirty="0">
                <a:solidFill>
                  <a:srgbClr val="112845"/>
                </a:solidFill>
                <a:latin typeface="Arial MT"/>
                <a:cs typeface="Arial MT"/>
              </a:rPr>
              <a:t> savoir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si</a:t>
            </a:r>
            <a:r>
              <a:rPr lang="fr-FR"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vous</a:t>
            </a:r>
            <a:r>
              <a:rPr lang="fr-FR" sz="105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avez</a:t>
            </a:r>
            <a:r>
              <a:rPr lang="fr-FR" sz="105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atteint</a:t>
            </a:r>
            <a:r>
              <a:rPr lang="fr-FR"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vos</a:t>
            </a:r>
            <a:r>
              <a:rPr lang="fr-FR" sz="105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spc="-10" dirty="0">
                <a:solidFill>
                  <a:srgbClr val="112845"/>
                </a:solidFill>
                <a:latin typeface="Arial MT"/>
                <a:cs typeface="Arial MT"/>
              </a:rPr>
              <a:t>objectifs.</a:t>
            </a:r>
            <a:endParaRPr lang="fr-FR" sz="1050" dirty="0">
              <a:latin typeface="Arial MT"/>
              <a:cs typeface="Arial MT"/>
            </a:endParaRPr>
          </a:p>
          <a:p>
            <a:pPr marL="12700" marR="276225">
              <a:lnSpc>
                <a:spcPct val="103600"/>
              </a:lnSpc>
              <a:spcBef>
                <a:spcPts val="405"/>
              </a:spcBef>
            </a:pP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Si</a:t>
            </a:r>
            <a:r>
              <a:rPr lang="fr-FR" sz="105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l’on</a:t>
            </a:r>
            <a:r>
              <a:rPr lang="fr-FR"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reprend</a:t>
            </a:r>
            <a:r>
              <a:rPr lang="fr-FR"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par</a:t>
            </a:r>
            <a:r>
              <a:rPr lang="fr-FR" sz="105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spc="-10" dirty="0">
                <a:solidFill>
                  <a:srgbClr val="112845"/>
                </a:solidFill>
                <a:latin typeface="Arial MT"/>
                <a:cs typeface="Arial MT"/>
              </a:rPr>
              <a:t>exemple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l’objectif</a:t>
            </a:r>
            <a:r>
              <a:rPr lang="fr-FR" sz="10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d’augmentation du taux d’utilisation de la contraception,</a:t>
            </a:r>
            <a:r>
              <a:rPr lang="fr-FR" sz="105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ce</a:t>
            </a:r>
            <a:r>
              <a:rPr lang="fr-FR" sz="10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n’est</a:t>
            </a:r>
            <a:r>
              <a:rPr lang="fr-FR" sz="10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pas</a:t>
            </a:r>
            <a:r>
              <a:rPr lang="fr-FR"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parce</a:t>
            </a:r>
            <a:r>
              <a:rPr lang="fr-FR"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spc="-25" dirty="0">
                <a:solidFill>
                  <a:srgbClr val="112845"/>
                </a:solidFill>
                <a:latin typeface="Arial MT"/>
                <a:cs typeface="Arial MT"/>
              </a:rPr>
              <a:t>que</a:t>
            </a:r>
            <a:r>
              <a:rPr lang="fr-FR" sz="1050" spc="50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dirty="0">
                <a:solidFill>
                  <a:srgbClr val="17365D"/>
                </a:solidFill>
                <a:latin typeface="Arial MT"/>
                <a:cs typeface="Arial MT"/>
              </a:rPr>
              <a:t>les lycéens et les</a:t>
            </a:r>
            <a:r>
              <a:rPr lang="fr-FR" sz="1050" spc="15" dirty="0">
                <a:solidFill>
                  <a:srgbClr val="17365D"/>
                </a:solidFill>
                <a:latin typeface="Arial MT"/>
                <a:cs typeface="Arial MT"/>
              </a:rPr>
              <a:t> </a:t>
            </a:r>
            <a:r>
              <a:rPr lang="fr-FR" sz="1050" spc="-10" dirty="0">
                <a:solidFill>
                  <a:srgbClr val="17365D"/>
                </a:solidFill>
                <a:latin typeface="Arial MT"/>
                <a:cs typeface="Arial MT"/>
              </a:rPr>
              <a:t>professionnels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que </a:t>
            </a:r>
            <a:r>
              <a:rPr lang="fr-FR" sz="1050" spc="-20" dirty="0">
                <a:solidFill>
                  <a:srgbClr val="112845"/>
                </a:solidFill>
                <a:latin typeface="Arial MT"/>
                <a:cs typeface="Arial MT"/>
              </a:rPr>
              <a:t>vous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avez</a:t>
            </a:r>
            <a:r>
              <a:rPr lang="fr-FR" sz="105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touché</a:t>
            </a:r>
            <a:r>
              <a:rPr lang="fr-FR" sz="105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dans</a:t>
            </a:r>
            <a:r>
              <a:rPr lang="fr-FR" sz="105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votre</a:t>
            </a:r>
            <a:r>
              <a:rPr lang="fr-FR"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spc="-10" dirty="0">
                <a:solidFill>
                  <a:srgbClr val="112845"/>
                </a:solidFill>
                <a:latin typeface="Arial MT"/>
                <a:cs typeface="Arial MT"/>
              </a:rPr>
              <a:t>formation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sont</a:t>
            </a:r>
            <a:r>
              <a:rPr lang="fr-FR"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satisfaits</a:t>
            </a:r>
            <a:r>
              <a:rPr lang="fr-FR"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qu’ils</a:t>
            </a:r>
            <a:r>
              <a:rPr lang="fr-FR"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se sont</a:t>
            </a:r>
            <a:r>
              <a:rPr lang="fr-FR" sz="105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spc="-10" dirty="0">
                <a:solidFill>
                  <a:srgbClr val="112845"/>
                </a:solidFill>
                <a:latin typeface="Arial MT"/>
                <a:cs typeface="Arial MT"/>
              </a:rPr>
              <a:t>forcément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utiliser un moyen de contraception si besoin</a:t>
            </a:r>
            <a:endParaRPr lang="fr-FR" sz="1050" dirty="0">
              <a:latin typeface="Arial MT"/>
              <a:cs typeface="Arial MT"/>
            </a:endParaRPr>
          </a:p>
          <a:p>
            <a:pPr marL="12700" marR="222885">
              <a:lnSpc>
                <a:spcPct val="103299"/>
              </a:lnSpc>
              <a:spcBef>
                <a:spcPts val="415"/>
              </a:spcBef>
            </a:pPr>
            <a:r>
              <a:rPr lang="fr-FR" sz="1050" b="1" dirty="0">
                <a:solidFill>
                  <a:srgbClr val="112845"/>
                </a:solidFill>
                <a:latin typeface="Arial"/>
                <a:cs typeface="Arial"/>
              </a:rPr>
              <a:t>La</a:t>
            </a:r>
            <a:r>
              <a:rPr lang="fr-FR" sz="1050" b="1" spc="-3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lang="fr-FR" sz="1050" b="1" dirty="0">
                <a:solidFill>
                  <a:srgbClr val="112845"/>
                </a:solidFill>
                <a:latin typeface="Arial"/>
                <a:cs typeface="Arial"/>
              </a:rPr>
              <a:t>satisfaction</a:t>
            </a:r>
            <a:r>
              <a:rPr lang="fr-FR" sz="1050" b="1" spc="-3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lang="fr-FR" sz="1050" b="1" dirty="0">
                <a:solidFill>
                  <a:srgbClr val="112845"/>
                </a:solidFill>
                <a:latin typeface="Arial"/>
                <a:cs typeface="Arial"/>
              </a:rPr>
              <a:t>est</a:t>
            </a:r>
            <a:r>
              <a:rPr lang="fr-FR" sz="1050" b="1" spc="-3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lang="fr-FR" sz="1050" b="1" dirty="0">
                <a:solidFill>
                  <a:srgbClr val="112845"/>
                </a:solidFill>
                <a:latin typeface="Arial"/>
                <a:cs typeface="Arial"/>
              </a:rPr>
              <a:t>donc</a:t>
            </a:r>
            <a:r>
              <a:rPr lang="fr-FR" sz="1050" b="1" spc="-25" dirty="0">
                <a:solidFill>
                  <a:srgbClr val="112845"/>
                </a:solidFill>
                <a:latin typeface="Arial"/>
                <a:cs typeface="Arial"/>
              </a:rPr>
              <a:t> un </a:t>
            </a:r>
            <a:r>
              <a:rPr lang="fr-FR" sz="1050" b="1" dirty="0">
                <a:solidFill>
                  <a:srgbClr val="112845"/>
                </a:solidFill>
                <a:latin typeface="Arial"/>
                <a:cs typeface="Arial"/>
              </a:rPr>
              <a:t>indicateur</a:t>
            </a:r>
            <a:r>
              <a:rPr lang="fr-FR" sz="105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lang="fr-FR" sz="1050" b="1" dirty="0">
                <a:solidFill>
                  <a:srgbClr val="112845"/>
                </a:solidFill>
                <a:latin typeface="Arial"/>
                <a:cs typeface="Arial"/>
              </a:rPr>
              <a:t>de</a:t>
            </a:r>
            <a:r>
              <a:rPr lang="fr-FR" sz="1050" b="1" spc="-4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lang="fr-FR" sz="1050" b="1" dirty="0">
                <a:solidFill>
                  <a:srgbClr val="112845"/>
                </a:solidFill>
                <a:latin typeface="Arial"/>
                <a:cs typeface="Arial"/>
              </a:rPr>
              <a:t>processus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,</a:t>
            </a:r>
            <a:r>
              <a:rPr lang="fr-FR" sz="105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spc="-25" dirty="0">
                <a:solidFill>
                  <a:srgbClr val="112845"/>
                </a:solidFill>
                <a:latin typeface="Arial MT"/>
                <a:cs typeface="Arial MT"/>
              </a:rPr>
              <a:t>car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elle</a:t>
            </a:r>
            <a:r>
              <a:rPr lang="fr-FR" sz="105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facilite</a:t>
            </a:r>
            <a:r>
              <a:rPr lang="fr-FR" sz="105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l’atteinte</a:t>
            </a:r>
            <a:r>
              <a:rPr lang="fr-FR" sz="1050" spc="-4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lang="fr-FR" sz="105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50" spc="-25" dirty="0">
                <a:solidFill>
                  <a:srgbClr val="112845"/>
                </a:solidFill>
                <a:latin typeface="Arial MT"/>
                <a:cs typeface="Arial MT"/>
              </a:rPr>
              <a:t>vos </a:t>
            </a:r>
            <a:r>
              <a:rPr lang="fr-FR" sz="1050" spc="-10" dirty="0">
                <a:solidFill>
                  <a:srgbClr val="112845"/>
                </a:solidFill>
                <a:latin typeface="Arial MT"/>
                <a:cs typeface="Arial MT"/>
              </a:rPr>
              <a:t>objectifs</a:t>
            </a:r>
            <a:r>
              <a:rPr lang="fr-FR" sz="1100" spc="-10" dirty="0">
                <a:solidFill>
                  <a:srgbClr val="112845"/>
                </a:solidFill>
                <a:latin typeface="Arial MT"/>
                <a:cs typeface="Arial MT"/>
              </a:rPr>
              <a:t>.</a:t>
            </a:r>
            <a:endParaRPr lang="fr-FR" sz="1100" dirty="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59836" y="1034443"/>
            <a:ext cx="4959985" cy="333425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255"/>
              </a:lnSpc>
            </a:pPr>
            <a:r>
              <a:rPr lang="fr-FR" sz="1100" dirty="0">
                <a:solidFill>
                  <a:srgbClr val="112845"/>
                </a:solidFill>
                <a:latin typeface="Arial MT"/>
                <a:cs typeface="Arial MT"/>
              </a:rPr>
              <a:t>Amélioration de la capacité des élèves à identifier une situation de violence sexuelle ou sexiste</a:t>
            </a:r>
            <a:endParaRPr sz="1100" dirty="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959836" y="1383634"/>
            <a:ext cx="5345198" cy="381222"/>
            <a:chOff x="4850362" y="3034341"/>
            <a:chExt cx="5345198" cy="381222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6132" y="3209493"/>
              <a:ext cx="5329428" cy="20607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850362" y="3034341"/>
              <a:ext cx="5237480" cy="227800"/>
            </a:xfrm>
            <a:custGeom>
              <a:avLst/>
              <a:gdLst/>
              <a:ahLst/>
              <a:cxnLst/>
              <a:rect l="l" t="t" r="r" b="b"/>
              <a:pathLst>
                <a:path w="5237480" h="1059179">
                  <a:moveTo>
                    <a:pt x="5237479" y="0"/>
                  </a:moveTo>
                  <a:lnTo>
                    <a:pt x="0" y="0"/>
                  </a:lnTo>
                  <a:lnTo>
                    <a:pt x="0" y="1059091"/>
                  </a:lnTo>
                  <a:lnTo>
                    <a:pt x="5237479" y="1059091"/>
                  </a:lnTo>
                  <a:lnTo>
                    <a:pt x="52374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r>
                <a:rPr lang="fr-FR" sz="1100" dirty="0">
                  <a:solidFill>
                    <a:srgbClr val="112845"/>
                  </a:solidFill>
                  <a:highlight>
                    <a:srgbClr val="C0C0C0"/>
                  </a:highlight>
                  <a:latin typeface="Arial MT"/>
                </a:rPr>
                <a:t>80% des élèves sont en capacité d’identifier une situation de violence sexuelle u sexiste</a:t>
              </a:r>
              <a:endParaRPr sz="1100" dirty="0">
                <a:solidFill>
                  <a:srgbClr val="112845"/>
                </a:solidFill>
                <a:highlight>
                  <a:srgbClr val="C0C0C0"/>
                </a:highlight>
                <a:latin typeface="Arial MT"/>
              </a:endParaRPr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959836" y="1736687"/>
            <a:ext cx="4474778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1100" dirty="0">
                <a:solidFill>
                  <a:srgbClr val="112845"/>
                </a:solidFill>
                <a:highlight>
                  <a:srgbClr val="C0C0C0"/>
                </a:highlight>
                <a:latin typeface="Arial MT"/>
                <a:cs typeface="Arial MT"/>
              </a:rPr>
              <a:t>Questionnaire anonyme pré et post-intervention</a:t>
            </a:r>
            <a:endParaRPr sz="1100" dirty="0">
              <a:highlight>
                <a:srgbClr val="C0C0C0"/>
              </a:highlight>
              <a:latin typeface="Arial MT"/>
              <a:cs typeface="Arial MT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52" name="object 52"/>
          <p:cNvSpPr txBox="1">
            <a:spLocks noGrp="1"/>
          </p:cNvSpPr>
          <p:nvPr>
            <p:ph type="ftr" sz="quarter" idx="5"/>
          </p:nvPr>
        </p:nvSpPr>
        <p:spPr>
          <a:xfrm>
            <a:off x="5361559" y="7089299"/>
            <a:ext cx="2705734" cy="2743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>
              <a:lnSpc>
                <a:spcPts val="1130"/>
              </a:lnSpc>
              <a:spcBef>
                <a:spcPts val="10"/>
              </a:spcBef>
            </a:pPr>
            <a:r>
              <a:rPr spc="-10" dirty="0"/>
              <a:t>STARS-</a:t>
            </a:r>
            <a:r>
              <a:rPr dirty="0"/>
              <a:t>FIR</a:t>
            </a:r>
            <a:r>
              <a:rPr spc="-20" dirty="0"/>
              <a:t> </a:t>
            </a:r>
            <a:r>
              <a:rPr dirty="0"/>
              <a:t>:</a:t>
            </a:r>
            <a:r>
              <a:rPr spc="-5" dirty="0"/>
              <a:t> </a:t>
            </a:r>
            <a:r>
              <a:rPr dirty="0"/>
              <a:t>un</a:t>
            </a:r>
            <a:r>
              <a:rPr spc="-15" dirty="0"/>
              <a:t> </a:t>
            </a:r>
            <a:r>
              <a:rPr dirty="0"/>
              <a:t>guide</a:t>
            </a:r>
            <a:r>
              <a:rPr spc="-5" dirty="0"/>
              <a:t> </a:t>
            </a:r>
            <a:r>
              <a:rPr dirty="0"/>
              <a:t>pour</a:t>
            </a:r>
            <a:r>
              <a:rPr spc="-5" dirty="0"/>
              <a:t> </a:t>
            </a:r>
            <a:r>
              <a:rPr dirty="0"/>
              <a:t>la</a:t>
            </a:r>
            <a:r>
              <a:rPr spc="-15" dirty="0"/>
              <a:t> </a:t>
            </a:r>
            <a:r>
              <a:rPr dirty="0"/>
              <a:t>qualité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mon</a:t>
            </a:r>
            <a:r>
              <a:rPr spc="-5" dirty="0"/>
              <a:t> </a:t>
            </a:r>
            <a:r>
              <a:rPr dirty="0"/>
              <a:t>projet</a:t>
            </a:r>
            <a:r>
              <a:rPr spc="-15" dirty="0"/>
              <a:t> </a:t>
            </a:r>
            <a:r>
              <a:rPr spc="-50" dirty="0"/>
              <a:t>·</a:t>
            </a:r>
            <a:r>
              <a:rPr dirty="0"/>
              <a:t> Promotion</a:t>
            </a:r>
            <a:r>
              <a:rPr spc="-25" dirty="0"/>
              <a:t> </a:t>
            </a:r>
            <a:r>
              <a:rPr dirty="0"/>
              <a:t>Grand</a:t>
            </a:r>
            <a:r>
              <a:rPr spc="-30" dirty="0"/>
              <a:t> </a:t>
            </a:r>
            <a:r>
              <a:rPr spc="-25" dirty="0"/>
              <a:t>Est</a:t>
            </a:r>
          </a:p>
        </p:txBody>
      </p:sp>
      <p:sp>
        <p:nvSpPr>
          <p:cNvPr id="53" name="object 27">
            <a:extLst>
              <a:ext uri="{FF2B5EF4-FFF2-40B4-BE49-F238E27FC236}">
                <a16:creationId xmlns:a16="http://schemas.microsoft.com/office/drawing/2014/main" id="{91EF5444-D0C6-2A0F-6D99-15F63A0FEC9B}"/>
              </a:ext>
            </a:extLst>
          </p:cNvPr>
          <p:cNvSpPr txBox="1"/>
          <p:nvPr/>
        </p:nvSpPr>
        <p:spPr>
          <a:xfrm>
            <a:off x="4975606" y="2007746"/>
            <a:ext cx="4474778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1100" dirty="0">
                <a:solidFill>
                  <a:srgbClr val="112845"/>
                </a:solidFill>
                <a:highlight>
                  <a:srgbClr val="C0C0C0"/>
                </a:highlight>
                <a:latin typeface="Arial MT"/>
                <a:cs typeface="Arial MT"/>
              </a:rPr>
              <a:t>Responsable de l’action</a:t>
            </a:r>
            <a:endParaRPr sz="1100" dirty="0">
              <a:highlight>
                <a:srgbClr val="C0C0C0"/>
              </a:highlight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70837" y="2329680"/>
            <a:ext cx="5052060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z="1100" dirty="0">
                <a:solidFill>
                  <a:srgbClr val="112845"/>
                </a:solidFill>
                <a:highlight>
                  <a:srgbClr val="C0C0C0"/>
                </a:highlight>
                <a:latin typeface="Arial MT"/>
                <a:cs typeface="Arial MT"/>
              </a:rPr>
              <a:t>3 mois après intervention</a:t>
            </a:r>
            <a:endParaRPr sz="1100" dirty="0">
              <a:highlight>
                <a:srgbClr val="C0C0C0"/>
              </a:highlight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79" y="775970"/>
            <a:ext cx="10686415" cy="6087110"/>
            <a:chOff x="5079" y="775970"/>
            <a:chExt cx="10686415" cy="60871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9" y="775970"/>
              <a:ext cx="10686160" cy="60871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19174" y="3486150"/>
              <a:ext cx="3992879" cy="2009775"/>
            </a:xfrm>
            <a:custGeom>
              <a:avLst/>
              <a:gdLst/>
              <a:ahLst/>
              <a:cxnLst/>
              <a:rect l="l" t="t" r="r" b="b"/>
              <a:pathLst>
                <a:path w="3992879" h="2009775">
                  <a:moveTo>
                    <a:pt x="3992879" y="0"/>
                  </a:moveTo>
                  <a:lnTo>
                    <a:pt x="0" y="0"/>
                  </a:lnTo>
                  <a:lnTo>
                    <a:pt x="0" y="2009775"/>
                  </a:lnTo>
                  <a:lnTo>
                    <a:pt x="3992879" y="2009775"/>
                  </a:lnTo>
                  <a:lnTo>
                    <a:pt x="3992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38414" y="3854228"/>
            <a:ext cx="3992879" cy="1273618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96520" marR="93980">
              <a:lnSpc>
                <a:spcPct val="110300"/>
              </a:lnSpc>
              <a:spcBef>
                <a:spcPts val="550"/>
              </a:spcBef>
            </a:pP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Vous</a:t>
            </a:r>
            <a:r>
              <a:rPr sz="1200" b="1" spc="-1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vous</a:t>
            </a:r>
            <a:r>
              <a:rPr sz="1200" b="1" spc="-1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lancez</a:t>
            </a:r>
            <a:r>
              <a:rPr sz="1200" b="1" spc="-1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sur</a:t>
            </a:r>
            <a:r>
              <a:rPr sz="1200" b="1" spc="-2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0091"/>
                </a:solidFill>
                <a:latin typeface="Arial"/>
                <a:cs typeface="Arial"/>
              </a:rPr>
              <a:t>STARS-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FIR</a:t>
            </a:r>
            <a:r>
              <a:rPr sz="1200" b="1" spc="-2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et</a:t>
            </a:r>
            <a:r>
              <a:rPr sz="1200" b="1" spc="-1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des</a:t>
            </a:r>
            <a:r>
              <a:rPr sz="1200" b="1" spc="-1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choses</a:t>
            </a:r>
            <a:r>
              <a:rPr sz="1200" b="1" spc="-1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00091"/>
                </a:solidFill>
                <a:latin typeface="Arial"/>
                <a:cs typeface="Arial"/>
              </a:rPr>
              <a:t>ont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besoin</a:t>
            </a:r>
            <a:r>
              <a:rPr sz="1200" b="1" spc="-2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d’être</a:t>
            </a:r>
            <a:r>
              <a:rPr sz="1200" b="1" spc="-3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éclaircies</a:t>
            </a:r>
            <a:r>
              <a:rPr sz="1200" b="1" spc="-3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?</a:t>
            </a:r>
            <a:r>
              <a:rPr sz="1200" b="1" spc="-2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Promotion</a:t>
            </a:r>
            <a:r>
              <a:rPr sz="1200" b="1" spc="-2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Santé</a:t>
            </a:r>
            <a:r>
              <a:rPr sz="1200" b="1" spc="-3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lang="fr-FR" sz="1200" b="1" dirty="0">
                <a:solidFill>
                  <a:srgbClr val="000091"/>
                </a:solidFill>
                <a:latin typeface="Arial"/>
                <a:cs typeface="Arial"/>
              </a:rPr>
              <a:t>Guadeloupe peut vous</a:t>
            </a:r>
            <a:r>
              <a:rPr sz="1200" b="1" spc="-2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lang="fr-FR" sz="1200" b="1" dirty="0">
                <a:solidFill>
                  <a:srgbClr val="000091"/>
                </a:solidFill>
                <a:latin typeface="Arial"/>
                <a:cs typeface="Arial"/>
              </a:rPr>
              <a:t>accompagner</a:t>
            </a:r>
            <a:r>
              <a:rPr sz="1200" b="1" spc="-3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dans</a:t>
            </a:r>
            <a:r>
              <a:rPr sz="1200" b="1" spc="-2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la</a:t>
            </a:r>
            <a:r>
              <a:rPr sz="1200" b="1" spc="-3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construction</a:t>
            </a:r>
            <a:r>
              <a:rPr sz="1200" b="1" spc="-3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de</a:t>
            </a:r>
            <a:r>
              <a:rPr sz="1200" b="1" spc="-3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votre</a:t>
            </a:r>
            <a:r>
              <a:rPr sz="1200" b="1" spc="-1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projet</a:t>
            </a:r>
            <a:r>
              <a:rPr sz="1200" b="1" spc="-1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00091"/>
                </a:solidFill>
                <a:latin typeface="Arial"/>
                <a:cs typeface="Arial"/>
              </a:rPr>
              <a:t>et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dans</a:t>
            </a:r>
            <a:r>
              <a:rPr sz="1200" b="1" spc="-25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la</a:t>
            </a:r>
            <a:r>
              <a:rPr sz="1200" b="1" spc="-3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compréhension</a:t>
            </a:r>
            <a:r>
              <a:rPr sz="1200" b="1" spc="-2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des</a:t>
            </a:r>
            <a:r>
              <a:rPr sz="1200" b="1" spc="-2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attendus</a:t>
            </a:r>
            <a:r>
              <a:rPr sz="1200" b="1" spc="-30" dirty="0">
                <a:solidFill>
                  <a:srgbClr val="000091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0091"/>
                </a:solidFill>
                <a:latin typeface="Arial"/>
                <a:cs typeface="Arial"/>
              </a:rPr>
              <a:t>méthodologiques </a:t>
            </a:r>
            <a:r>
              <a:rPr sz="1200" b="1" dirty="0">
                <a:solidFill>
                  <a:srgbClr val="000091"/>
                </a:solidFill>
                <a:latin typeface="Arial"/>
                <a:cs typeface="Arial"/>
              </a:rPr>
              <a:t>de </a:t>
            </a:r>
            <a:r>
              <a:rPr sz="1200" b="1" spc="-10" dirty="0">
                <a:solidFill>
                  <a:srgbClr val="000091"/>
                </a:solidFill>
                <a:latin typeface="Arial"/>
                <a:cs typeface="Arial"/>
              </a:rPr>
              <a:t>STARS-</a:t>
            </a:r>
            <a:r>
              <a:rPr sz="1200" b="1" spc="-20" dirty="0">
                <a:solidFill>
                  <a:srgbClr val="000091"/>
                </a:solidFill>
                <a:latin typeface="Arial"/>
                <a:cs typeface="Arial"/>
              </a:rPr>
              <a:t>FIR.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090160" y="4963680"/>
            <a:ext cx="4262628" cy="1509484"/>
            <a:chOff x="5090160" y="4963680"/>
            <a:chExt cx="4262628" cy="1509484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29325" y="5886424"/>
              <a:ext cx="1618615" cy="5867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90160" y="4963680"/>
              <a:ext cx="4262628" cy="48157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16068" y="5032222"/>
              <a:ext cx="4213860" cy="34140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132832" y="4983480"/>
              <a:ext cx="4181475" cy="400050"/>
            </a:xfrm>
            <a:custGeom>
              <a:avLst/>
              <a:gdLst/>
              <a:ahLst/>
              <a:cxnLst/>
              <a:rect l="l" t="t" r="r" b="b"/>
              <a:pathLst>
                <a:path w="4181475" h="400050">
                  <a:moveTo>
                    <a:pt x="4114799" y="0"/>
                  </a:moveTo>
                  <a:lnTo>
                    <a:pt x="66675" y="0"/>
                  </a:lnTo>
                  <a:lnTo>
                    <a:pt x="40719" y="5238"/>
                  </a:lnTo>
                  <a:lnTo>
                    <a:pt x="19526" y="19526"/>
                  </a:lnTo>
                  <a:lnTo>
                    <a:pt x="5238" y="40719"/>
                  </a:lnTo>
                  <a:lnTo>
                    <a:pt x="0" y="66674"/>
                  </a:lnTo>
                  <a:lnTo>
                    <a:pt x="0" y="333374"/>
                  </a:lnTo>
                  <a:lnTo>
                    <a:pt x="5238" y="359330"/>
                  </a:lnTo>
                  <a:lnTo>
                    <a:pt x="19526" y="380523"/>
                  </a:lnTo>
                  <a:lnTo>
                    <a:pt x="40719" y="394811"/>
                  </a:lnTo>
                  <a:lnTo>
                    <a:pt x="66675" y="400049"/>
                  </a:lnTo>
                  <a:lnTo>
                    <a:pt x="4114799" y="400049"/>
                  </a:lnTo>
                  <a:lnTo>
                    <a:pt x="4140755" y="394811"/>
                  </a:lnTo>
                  <a:lnTo>
                    <a:pt x="4161948" y="380523"/>
                  </a:lnTo>
                  <a:lnTo>
                    <a:pt x="4176236" y="359330"/>
                  </a:lnTo>
                  <a:lnTo>
                    <a:pt x="4181474" y="333374"/>
                  </a:lnTo>
                  <a:lnTo>
                    <a:pt x="4181474" y="66674"/>
                  </a:lnTo>
                  <a:lnTo>
                    <a:pt x="4176236" y="40719"/>
                  </a:lnTo>
                  <a:lnTo>
                    <a:pt x="4161948" y="19526"/>
                  </a:lnTo>
                  <a:lnTo>
                    <a:pt x="4140755" y="5238"/>
                  </a:lnTo>
                  <a:lnTo>
                    <a:pt x="4114799" y="0"/>
                  </a:lnTo>
                  <a:close/>
                </a:path>
              </a:pathLst>
            </a:custGeom>
            <a:solidFill>
              <a:srgbClr val="F18E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24508" y="5592318"/>
            <a:ext cx="4725670" cy="170527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81915">
              <a:lnSpc>
                <a:spcPts val="1030"/>
              </a:lnSpc>
              <a:spcBef>
                <a:spcPts val="175"/>
              </a:spcBef>
            </a:pP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Rédaction</a:t>
            </a:r>
            <a:r>
              <a:rPr sz="9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:</a:t>
            </a:r>
            <a:r>
              <a:rPr sz="9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Marine</a:t>
            </a:r>
            <a:r>
              <a:rPr sz="9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Bonin,</a:t>
            </a:r>
            <a:r>
              <a:rPr sz="9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Marie</a:t>
            </a:r>
            <a:r>
              <a:rPr sz="9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112845"/>
                </a:solidFill>
                <a:latin typeface="Arial MT"/>
                <a:cs typeface="Arial MT"/>
              </a:rPr>
              <a:t>Flipo-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Gaudefroy,</a:t>
            </a:r>
            <a:r>
              <a:rPr sz="9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Sandrine</a:t>
            </a:r>
            <a:r>
              <a:rPr sz="9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9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Oliveira,</a:t>
            </a:r>
            <a:r>
              <a:rPr sz="9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Emilie</a:t>
            </a:r>
            <a:r>
              <a:rPr sz="9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Christophe</a:t>
            </a:r>
            <a:r>
              <a:rPr lang="fr-FR" sz="900" dirty="0">
                <a:solidFill>
                  <a:srgbClr val="112845"/>
                </a:solidFill>
                <a:latin typeface="Arial MT"/>
                <a:cs typeface="Arial MT"/>
              </a:rPr>
              <a:t>, Pascale Domingue Mena</a:t>
            </a:r>
            <a:r>
              <a:rPr sz="9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spc="-50" dirty="0">
                <a:solidFill>
                  <a:srgbClr val="112845"/>
                </a:solidFill>
                <a:latin typeface="Arial MT"/>
                <a:cs typeface="Arial MT"/>
              </a:rPr>
              <a:t>·</a:t>
            </a:r>
            <a:endParaRPr lang="fr-FR" sz="900" spc="-50" dirty="0">
              <a:solidFill>
                <a:srgbClr val="112845"/>
              </a:solidFill>
              <a:latin typeface="Arial MT"/>
              <a:cs typeface="Arial MT"/>
            </a:endParaRPr>
          </a:p>
          <a:p>
            <a:pPr marL="12700" marR="81915">
              <a:lnSpc>
                <a:spcPts val="1030"/>
              </a:lnSpc>
              <a:spcBef>
                <a:spcPts val="175"/>
              </a:spcBef>
            </a:pP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Maquette</a:t>
            </a:r>
            <a:r>
              <a:rPr sz="9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:</a:t>
            </a:r>
            <a:r>
              <a:rPr sz="9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Emilie</a:t>
            </a:r>
            <a:r>
              <a:rPr sz="9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Christophe</a:t>
            </a:r>
            <a:r>
              <a:rPr sz="9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·</a:t>
            </a:r>
            <a:r>
              <a:rPr sz="900" spc="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Illustrations</a:t>
            </a:r>
            <a:r>
              <a:rPr sz="9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:</a:t>
            </a:r>
            <a:r>
              <a:rPr sz="900" spc="-10" dirty="0">
                <a:solidFill>
                  <a:srgbClr val="112845"/>
                </a:solidFill>
                <a:latin typeface="Arial MT"/>
                <a:cs typeface="Arial MT"/>
              </a:rPr>
              <a:t> GraphicMama-</a:t>
            </a:r>
            <a:r>
              <a:rPr sz="900" spc="-20" dirty="0">
                <a:solidFill>
                  <a:srgbClr val="112845"/>
                </a:solidFill>
                <a:latin typeface="Arial MT"/>
                <a:cs typeface="Arial MT"/>
              </a:rPr>
              <a:t>team</a:t>
            </a:r>
            <a:endParaRPr sz="900" dirty="0">
              <a:latin typeface="Arial MT"/>
              <a:cs typeface="Arial MT"/>
            </a:endParaRPr>
          </a:p>
          <a:p>
            <a:pPr marL="12700" marR="5080" algn="just">
              <a:lnSpc>
                <a:spcPct val="103299"/>
              </a:lnSpc>
              <a:spcBef>
                <a:spcPts val="935"/>
              </a:spcBef>
            </a:pP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Utilisation</a:t>
            </a:r>
            <a:r>
              <a:rPr sz="9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et</a:t>
            </a:r>
            <a:r>
              <a:rPr sz="9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reproduction</a:t>
            </a:r>
            <a:r>
              <a:rPr sz="9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·</a:t>
            </a:r>
            <a:r>
              <a:rPr sz="900" spc="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Promotion</a:t>
            </a:r>
            <a:r>
              <a:rPr sz="9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Santé</a:t>
            </a:r>
            <a:r>
              <a:rPr sz="9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Grand</a:t>
            </a:r>
            <a:r>
              <a:rPr sz="9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Est</a:t>
            </a:r>
            <a:r>
              <a:rPr sz="9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autorise</a:t>
            </a:r>
            <a:r>
              <a:rPr sz="9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l’utilisation</a:t>
            </a:r>
            <a:r>
              <a:rPr sz="9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et</a:t>
            </a:r>
            <a:r>
              <a:rPr sz="9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la</a:t>
            </a:r>
            <a:r>
              <a:rPr sz="9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112845"/>
                </a:solidFill>
                <a:latin typeface="Arial MT"/>
                <a:cs typeface="Arial MT"/>
              </a:rPr>
              <a:t>reproduction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du</a:t>
            </a:r>
            <a:r>
              <a:rPr sz="9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contenu</a:t>
            </a:r>
            <a:r>
              <a:rPr sz="9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9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ce</a:t>
            </a:r>
            <a:r>
              <a:rPr sz="9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document,</a:t>
            </a:r>
            <a:r>
              <a:rPr sz="9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sous</a:t>
            </a:r>
            <a:r>
              <a:rPr sz="9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réserve</a:t>
            </a:r>
            <a:r>
              <a:rPr sz="9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9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la</a:t>
            </a:r>
            <a:r>
              <a:rPr sz="9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mention</a:t>
            </a:r>
            <a:r>
              <a:rPr sz="9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9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la</a:t>
            </a:r>
            <a:r>
              <a:rPr sz="9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source</a:t>
            </a:r>
            <a:r>
              <a:rPr sz="9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spc="-50" dirty="0">
                <a:solidFill>
                  <a:srgbClr val="112845"/>
                </a:solidFill>
                <a:latin typeface="Arial MT"/>
                <a:cs typeface="Arial MT"/>
              </a:rPr>
              <a:t>:</a:t>
            </a:r>
            <a:endParaRPr sz="900" dirty="0">
              <a:latin typeface="Arial MT"/>
              <a:cs typeface="Arial MT"/>
            </a:endParaRPr>
          </a:p>
          <a:p>
            <a:pPr marL="12700" marR="218440" algn="just">
              <a:lnSpc>
                <a:spcPct val="103299"/>
              </a:lnSpc>
              <a:spcBef>
                <a:spcPts val="395"/>
              </a:spcBef>
            </a:pP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Bonin</a:t>
            </a:r>
            <a:r>
              <a:rPr sz="9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M,</a:t>
            </a:r>
            <a:r>
              <a:rPr sz="9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112845"/>
                </a:solidFill>
                <a:latin typeface="Arial MT"/>
                <a:cs typeface="Arial MT"/>
              </a:rPr>
              <a:t>Flipo-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Gaudefroy</a:t>
            </a:r>
            <a:r>
              <a:rPr sz="9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M,</a:t>
            </a:r>
            <a:r>
              <a:rPr sz="9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9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Oliveira</a:t>
            </a:r>
            <a:r>
              <a:rPr sz="9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S,</a:t>
            </a:r>
            <a:r>
              <a:rPr sz="9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Christophe</a:t>
            </a:r>
            <a:r>
              <a:rPr sz="9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E,</a:t>
            </a:r>
            <a:r>
              <a:rPr sz="900" spc="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112845"/>
                </a:solidFill>
                <a:latin typeface="Arial MT"/>
                <a:cs typeface="Arial MT"/>
              </a:rPr>
              <a:t>STARS-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FIR</a:t>
            </a:r>
            <a:r>
              <a:rPr sz="9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:</a:t>
            </a:r>
            <a:r>
              <a:rPr sz="9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un</a:t>
            </a:r>
            <a:r>
              <a:rPr sz="9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guide</a:t>
            </a:r>
            <a:r>
              <a:rPr sz="9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pour</a:t>
            </a:r>
            <a:r>
              <a:rPr sz="9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spc="-25" dirty="0">
                <a:solidFill>
                  <a:srgbClr val="112845"/>
                </a:solidFill>
                <a:latin typeface="Arial MT"/>
                <a:cs typeface="Arial MT"/>
              </a:rPr>
              <a:t>la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qualité</a:t>
            </a:r>
            <a:r>
              <a:rPr sz="9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9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mon</a:t>
            </a:r>
            <a:r>
              <a:rPr sz="9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projet</a:t>
            </a:r>
            <a:r>
              <a:rPr sz="9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·</a:t>
            </a:r>
            <a:r>
              <a:rPr sz="900" spc="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Edition</a:t>
            </a:r>
            <a:r>
              <a:rPr sz="9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Education</a:t>
            </a:r>
            <a:r>
              <a:rPr sz="9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nationale.</a:t>
            </a:r>
            <a:r>
              <a:rPr sz="9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Laxou</a:t>
            </a:r>
            <a:r>
              <a:rPr sz="9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:</a:t>
            </a:r>
            <a:r>
              <a:rPr sz="9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Promotion</a:t>
            </a:r>
            <a:r>
              <a:rPr sz="9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Santé</a:t>
            </a:r>
            <a:r>
              <a:rPr sz="9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Grand</a:t>
            </a:r>
            <a:r>
              <a:rPr sz="9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Est</a:t>
            </a:r>
            <a:r>
              <a:rPr sz="9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spc="-50" dirty="0">
                <a:solidFill>
                  <a:srgbClr val="112845"/>
                </a:solidFill>
                <a:latin typeface="Arial MT"/>
                <a:cs typeface="Arial MT"/>
              </a:rPr>
              <a:t>;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 2025.</a:t>
            </a:r>
            <a:r>
              <a:rPr sz="9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21</a:t>
            </a:r>
            <a:r>
              <a:rPr sz="900" spc="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spc="-25" dirty="0">
                <a:solidFill>
                  <a:srgbClr val="112845"/>
                </a:solidFill>
                <a:latin typeface="Arial MT"/>
                <a:cs typeface="Arial MT"/>
              </a:rPr>
              <a:t>p.</a:t>
            </a:r>
            <a:endParaRPr sz="9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900" dirty="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Promotion</a:t>
            </a:r>
            <a:r>
              <a:rPr sz="9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Santé</a:t>
            </a:r>
            <a:r>
              <a:rPr sz="9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Grand</a:t>
            </a:r>
            <a:r>
              <a:rPr sz="9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Est</a:t>
            </a:r>
            <a:r>
              <a:rPr sz="9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·</a:t>
            </a:r>
            <a:r>
              <a:rPr sz="900" spc="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Janvier</a:t>
            </a:r>
            <a:r>
              <a:rPr sz="9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2025</a:t>
            </a:r>
            <a:r>
              <a:rPr sz="9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·</a:t>
            </a:r>
            <a:r>
              <a:rPr sz="9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Avec</a:t>
            </a:r>
            <a:r>
              <a:rPr sz="9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le</a:t>
            </a:r>
            <a:r>
              <a:rPr sz="9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soutien</a:t>
            </a:r>
            <a:r>
              <a:rPr sz="9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financier</a:t>
            </a:r>
            <a:r>
              <a:rPr sz="9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9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l’ARS</a:t>
            </a:r>
            <a:r>
              <a:rPr sz="9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112845"/>
                </a:solidFill>
                <a:latin typeface="Arial MT"/>
                <a:cs typeface="Arial MT"/>
              </a:rPr>
              <a:t>Grand</a:t>
            </a:r>
            <a:r>
              <a:rPr sz="900" spc="-25" dirty="0">
                <a:solidFill>
                  <a:srgbClr val="112845"/>
                </a:solidFill>
                <a:latin typeface="Arial MT"/>
                <a:cs typeface="Arial MT"/>
              </a:rPr>
              <a:t> Est</a:t>
            </a:r>
            <a:endParaRPr sz="900" dirty="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38115" y="5032629"/>
            <a:ext cx="3922395" cy="28424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65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Cette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édition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été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élaborée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dans</a:t>
            </a:r>
            <a:r>
              <a:rPr sz="9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cadre</a:t>
            </a:r>
            <a:r>
              <a:rPr sz="9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l’appel</a:t>
            </a:r>
            <a:r>
              <a:rPr sz="9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 err="1">
                <a:solidFill>
                  <a:srgbClr val="FFFFFF"/>
                </a:solidFill>
                <a:latin typeface="Arial"/>
                <a:cs typeface="Arial"/>
              </a:rPr>
              <a:t>projets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lang="fr-FR" sz="900" b="1" spc="-1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 err="1">
                <a:solidFill>
                  <a:srgbClr val="FFFFFF"/>
                </a:solidFill>
                <a:latin typeface="Arial"/>
                <a:cs typeface="Arial"/>
              </a:rPr>
              <a:t>l’ARS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900" b="1" dirty="0">
                <a:solidFill>
                  <a:srgbClr val="FFFFFF"/>
                </a:solidFill>
                <a:latin typeface="Arial"/>
                <a:cs typeface="Arial"/>
              </a:rPr>
              <a:t>Guadeloupe pour la promotion de la vaccination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60" y="874521"/>
            <a:ext cx="61429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6CA92C"/>
                </a:solidFill>
                <a:latin typeface="Webdings"/>
                <a:cs typeface="Webdings"/>
              </a:rPr>
              <a:t>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PROJET</a:t>
            </a:r>
            <a:r>
              <a:rPr sz="1400" b="1" spc="-40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/</a:t>
            </a:r>
            <a:r>
              <a:rPr sz="1400" b="1" spc="-30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IDENTIFICATION</a:t>
            </a:r>
            <a:r>
              <a:rPr sz="1400" b="1" spc="-20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/</a:t>
            </a:r>
            <a:r>
              <a:rPr sz="1400" b="1" spc="-30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Infos</a:t>
            </a:r>
            <a:r>
              <a:rPr sz="1400" b="1" spc="-20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générales</a:t>
            </a:r>
            <a:r>
              <a:rPr sz="1400" b="1" spc="-20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/</a:t>
            </a:r>
            <a:r>
              <a:rPr sz="1400" b="1" spc="-25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Projet</a:t>
            </a:r>
            <a:r>
              <a:rPr sz="1400" b="1" spc="-20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-</a:t>
            </a:r>
            <a:r>
              <a:rPr sz="1400" b="1" spc="-25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Intitulé</a:t>
            </a:r>
            <a:r>
              <a:rPr sz="1400" b="1" spc="-35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du</a:t>
            </a:r>
            <a:r>
              <a:rPr sz="1400" b="1" spc="-35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6CA92C"/>
                </a:solidFill>
                <a:latin typeface="Arial"/>
                <a:cs typeface="Arial"/>
              </a:rPr>
              <a:t>projet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99794" y="1196594"/>
            <a:ext cx="8965057" cy="5495290"/>
            <a:chOff x="899794" y="1196594"/>
            <a:chExt cx="8965057" cy="54952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794" y="1196594"/>
              <a:ext cx="8892540" cy="47605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36563" y="3959352"/>
              <a:ext cx="3828288" cy="27325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6684" y="4815852"/>
              <a:ext cx="2860548" cy="17754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018019" y="4748784"/>
              <a:ext cx="2766695" cy="1863089"/>
            </a:xfrm>
            <a:custGeom>
              <a:avLst/>
              <a:gdLst/>
              <a:ahLst/>
              <a:cxnLst/>
              <a:rect l="l" t="t" r="r" b="b"/>
              <a:pathLst>
                <a:path w="2766695" h="1863090">
                  <a:moveTo>
                    <a:pt x="2766695" y="0"/>
                  </a:moveTo>
                  <a:lnTo>
                    <a:pt x="0" y="0"/>
                  </a:lnTo>
                  <a:lnTo>
                    <a:pt x="0" y="1863089"/>
                  </a:lnTo>
                  <a:lnTo>
                    <a:pt x="2766695" y="1863089"/>
                  </a:lnTo>
                  <a:lnTo>
                    <a:pt x="27666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68186" y="3990721"/>
              <a:ext cx="792480" cy="986790"/>
            </a:xfrm>
            <a:custGeom>
              <a:avLst/>
              <a:gdLst/>
              <a:ahLst/>
              <a:cxnLst/>
              <a:rect l="l" t="t" r="r" b="b"/>
              <a:pathLst>
                <a:path w="792479" h="986789">
                  <a:moveTo>
                    <a:pt x="792353" y="986662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00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14032" y="6156959"/>
              <a:ext cx="2391410" cy="159818"/>
            </a:xfrm>
            <a:custGeom>
              <a:avLst/>
              <a:gdLst/>
              <a:ahLst/>
              <a:cxnLst/>
              <a:rect l="l" t="t" r="r" b="b"/>
              <a:pathLst>
                <a:path w="2391409" h="334010">
                  <a:moveTo>
                    <a:pt x="2304288" y="0"/>
                  </a:moveTo>
                  <a:lnTo>
                    <a:pt x="121920" y="0"/>
                  </a:lnTo>
                  <a:lnTo>
                    <a:pt x="121920" y="161544"/>
                  </a:lnTo>
                  <a:lnTo>
                    <a:pt x="2304288" y="161544"/>
                  </a:lnTo>
                  <a:lnTo>
                    <a:pt x="2304288" y="0"/>
                  </a:lnTo>
                  <a:close/>
                </a:path>
                <a:path w="2391409" h="334010">
                  <a:moveTo>
                    <a:pt x="2391143" y="173748"/>
                  </a:moveTo>
                  <a:lnTo>
                    <a:pt x="0" y="173748"/>
                  </a:lnTo>
                  <a:lnTo>
                    <a:pt x="0" y="333756"/>
                  </a:lnTo>
                  <a:lnTo>
                    <a:pt x="2391143" y="333756"/>
                  </a:lnTo>
                  <a:lnTo>
                    <a:pt x="2391143" y="173748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018019" y="4748784"/>
            <a:ext cx="2766695" cy="1567993"/>
          </a:xfrm>
          <a:prstGeom prst="rect">
            <a:avLst/>
          </a:prstGeom>
          <a:ln w="9525">
            <a:solidFill>
              <a:srgbClr val="005F5F"/>
            </a:solidFill>
          </a:ln>
        </p:spPr>
        <p:txBody>
          <a:bodyPr vert="horz" wrap="square" lIns="0" tIns="81280" rIns="0" bIns="0" rtlCol="0">
            <a:spAutoFit/>
          </a:bodyPr>
          <a:lstStyle/>
          <a:p>
            <a:pPr marL="96520" marR="137160">
              <a:lnSpc>
                <a:spcPct val="103200"/>
              </a:lnSpc>
              <a:spcBef>
                <a:spcPts val="640"/>
              </a:spcBef>
            </a:pP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On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soigne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d’abord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son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titre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!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Précisez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la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thématique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dont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il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est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question,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sur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quel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territoire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et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auprès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11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quel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public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.</a:t>
            </a:r>
            <a:endParaRPr sz="1100" dirty="0">
              <a:latin typeface="Arial MT"/>
              <a:cs typeface="Arial MT"/>
            </a:endParaRPr>
          </a:p>
          <a:p>
            <a:pPr marL="96520" marR="129539">
              <a:lnSpc>
                <a:spcPct val="103099"/>
              </a:lnSpc>
              <a:spcBef>
                <a:spcPts val="415"/>
              </a:spcBef>
            </a:pP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Le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titre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doit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être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simple</a:t>
            </a:r>
            <a:r>
              <a:rPr sz="1100" b="1" spc="-3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et</a:t>
            </a:r>
            <a:r>
              <a:rPr sz="1100" b="1" spc="-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concis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,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afin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que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toute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personne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qui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ne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connait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pas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votre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projet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puisse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savoir,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en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le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lisant,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de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quoi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il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sera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question.</a:t>
            </a:r>
            <a:endParaRPr sz="1100" dirty="0">
              <a:latin typeface="Arial MT"/>
              <a:cs typeface="Arial MT"/>
            </a:endParaRPr>
          </a:p>
          <a:p>
            <a:pPr marL="96520" marR="268605" indent="120014">
              <a:lnSpc>
                <a:spcPct val="102699"/>
              </a:lnSpc>
              <a:spcBef>
                <a:spcPts val="420"/>
              </a:spcBef>
              <a:buChar char="&gt;"/>
              <a:tabLst>
                <a:tab pos="216535" algn="l"/>
              </a:tabLst>
            </a:pPr>
            <a:r>
              <a:rPr lang="fr-FR" sz="1100" spc="-10" dirty="0">
                <a:solidFill>
                  <a:srgbClr val="112845"/>
                </a:solidFill>
                <a:highlight>
                  <a:srgbClr val="C0C0C0"/>
                </a:highlight>
                <a:latin typeface="Arial MT"/>
                <a:cs typeface="Arial MT"/>
              </a:rPr>
              <a:t>La contraception c’est pas une option</a:t>
            </a:r>
            <a:endParaRPr sz="1100" dirty="0">
              <a:highlight>
                <a:srgbClr val="C0C0C0"/>
              </a:highlight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33525" y="1314704"/>
            <a:ext cx="2638425" cy="4857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9370" rIns="0" bIns="0" rtlCol="0">
            <a:spAutoFit/>
          </a:bodyPr>
          <a:lstStyle/>
          <a:p>
            <a:pPr marL="718820">
              <a:lnSpc>
                <a:spcPct val="100000"/>
              </a:lnSpc>
              <a:spcBef>
                <a:spcPts val="310"/>
              </a:spcBef>
            </a:pPr>
            <a:r>
              <a:rPr sz="1350" dirty="0">
                <a:solidFill>
                  <a:srgbClr val="112845"/>
                </a:solidFill>
                <a:latin typeface="Arial MT"/>
                <a:cs typeface="Arial MT"/>
              </a:rPr>
              <a:t>01</a:t>
            </a:r>
            <a:r>
              <a:rPr sz="135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12845"/>
                </a:solidFill>
                <a:latin typeface="Arial MT"/>
                <a:cs typeface="Arial MT"/>
              </a:rPr>
              <a:t>- En</a:t>
            </a:r>
            <a:r>
              <a:rPr sz="135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350" spc="-10" dirty="0">
                <a:solidFill>
                  <a:srgbClr val="112845"/>
                </a:solidFill>
                <a:latin typeface="Arial MT"/>
                <a:cs typeface="Arial MT"/>
              </a:rPr>
              <a:t>création</a:t>
            </a:r>
            <a:endParaRPr sz="135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897379" y="2880626"/>
            <a:ext cx="6046470" cy="872490"/>
            <a:chOff x="1897379" y="2880626"/>
            <a:chExt cx="6046470" cy="872490"/>
          </a:xfrm>
        </p:grpSpPr>
        <p:sp>
          <p:nvSpPr>
            <p:cNvPr id="13" name="object 13"/>
            <p:cNvSpPr/>
            <p:nvPr/>
          </p:nvSpPr>
          <p:spPr>
            <a:xfrm>
              <a:off x="5676900" y="3353054"/>
              <a:ext cx="2266950" cy="400050"/>
            </a:xfrm>
            <a:custGeom>
              <a:avLst/>
              <a:gdLst/>
              <a:ahLst/>
              <a:cxnLst/>
              <a:rect l="l" t="t" r="r" b="b"/>
              <a:pathLst>
                <a:path w="2266950" h="400050">
                  <a:moveTo>
                    <a:pt x="2266950" y="0"/>
                  </a:moveTo>
                  <a:lnTo>
                    <a:pt x="0" y="0"/>
                  </a:lnTo>
                  <a:lnTo>
                    <a:pt x="0" y="400050"/>
                  </a:lnTo>
                  <a:lnTo>
                    <a:pt x="2266950" y="400050"/>
                  </a:lnTo>
                  <a:lnTo>
                    <a:pt x="226695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97379" y="2880626"/>
              <a:ext cx="718184" cy="675754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5361559" y="7089299"/>
            <a:ext cx="2705734" cy="2743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>
              <a:lnSpc>
                <a:spcPts val="1130"/>
              </a:lnSpc>
              <a:spcBef>
                <a:spcPts val="10"/>
              </a:spcBef>
            </a:pPr>
            <a:r>
              <a:rPr spc="-10" dirty="0"/>
              <a:t>STARS-</a:t>
            </a:r>
            <a:r>
              <a:rPr dirty="0"/>
              <a:t>FIR</a:t>
            </a:r>
            <a:r>
              <a:rPr spc="-20" dirty="0"/>
              <a:t> </a:t>
            </a:r>
            <a:r>
              <a:rPr dirty="0"/>
              <a:t>:</a:t>
            </a:r>
            <a:r>
              <a:rPr spc="-5" dirty="0"/>
              <a:t> </a:t>
            </a:r>
            <a:r>
              <a:rPr dirty="0"/>
              <a:t>un</a:t>
            </a:r>
            <a:r>
              <a:rPr spc="-15" dirty="0"/>
              <a:t> </a:t>
            </a:r>
            <a:r>
              <a:rPr dirty="0"/>
              <a:t>guide</a:t>
            </a:r>
            <a:r>
              <a:rPr spc="-5" dirty="0"/>
              <a:t> </a:t>
            </a:r>
            <a:r>
              <a:rPr dirty="0"/>
              <a:t>pour</a:t>
            </a:r>
            <a:r>
              <a:rPr spc="-5" dirty="0"/>
              <a:t> </a:t>
            </a:r>
            <a:r>
              <a:rPr dirty="0"/>
              <a:t>la</a:t>
            </a:r>
            <a:r>
              <a:rPr spc="-15" dirty="0"/>
              <a:t> </a:t>
            </a:r>
            <a:r>
              <a:rPr dirty="0"/>
              <a:t>qualité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mon</a:t>
            </a:r>
            <a:r>
              <a:rPr spc="-5" dirty="0"/>
              <a:t> </a:t>
            </a:r>
            <a:r>
              <a:rPr dirty="0"/>
              <a:t>projet</a:t>
            </a:r>
            <a:r>
              <a:rPr spc="-15" dirty="0"/>
              <a:t> </a:t>
            </a:r>
            <a:r>
              <a:rPr dirty="0"/>
              <a:t>Promotion</a:t>
            </a:r>
            <a:r>
              <a:rPr spc="-25" dirty="0"/>
              <a:t> </a:t>
            </a:r>
            <a:r>
              <a:rPr dirty="0"/>
              <a:t>Grand</a:t>
            </a:r>
            <a:r>
              <a:rPr spc="-30" dirty="0"/>
              <a:t> </a:t>
            </a:r>
            <a:r>
              <a:rPr spc="-25" dirty="0"/>
              <a:t>Est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2430" y="1223417"/>
            <a:ext cx="9414510" cy="6354445"/>
            <a:chOff x="406908" y="1206157"/>
            <a:chExt cx="9414510" cy="63544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8845" y="1215682"/>
              <a:ext cx="8892540" cy="531875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14082" y="1210919"/>
              <a:ext cx="8902065" cy="5328285"/>
            </a:xfrm>
            <a:custGeom>
              <a:avLst/>
              <a:gdLst/>
              <a:ahLst/>
              <a:cxnLst/>
              <a:rect l="l" t="t" r="r" b="b"/>
              <a:pathLst>
                <a:path w="8902065" h="5328284">
                  <a:moveTo>
                    <a:pt x="0" y="5328284"/>
                  </a:moveTo>
                  <a:lnTo>
                    <a:pt x="8902065" y="5328284"/>
                  </a:lnTo>
                  <a:lnTo>
                    <a:pt x="8902065" y="0"/>
                  </a:lnTo>
                  <a:lnTo>
                    <a:pt x="0" y="0"/>
                  </a:lnTo>
                  <a:lnTo>
                    <a:pt x="0" y="5328284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908" y="3095244"/>
              <a:ext cx="2968752" cy="40919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6052" y="3479292"/>
              <a:ext cx="2951988" cy="36073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37388" y="3410712"/>
              <a:ext cx="2857500" cy="3695700"/>
            </a:xfrm>
            <a:custGeom>
              <a:avLst/>
              <a:gdLst/>
              <a:ahLst/>
              <a:cxnLst/>
              <a:rect l="l" t="t" r="r" b="b"/>
              <a:pathLst>
                <a:path w="2857500" h="3695700">
                  <a:moveTo>
                    <a:pt x="2857500" y="0"/>
                  </a:moveTo>
                  <a:lnTo>
                    <a:pt x="0" y="0"/>
                  </a:lnTo>
                  <a:lnTo>
                    <a:pt x="0" y="3695700"/>
                  </a:lnTo>
                  <a:lnTo>
                    <a:pt x="2857500" y="3695700"/>
                  </a:lnTo>
                  <a:lnTo>
                    <a:pt x="2857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7388" y="3121279"/>
              <a:ext cx="2857500" cy="3985260"/>
            </a:xfrm>
            <a:custGeom>
              <a:avLst/>
              <a:gdLst/>
              <a:ahLst/>
              <a:cxnLst/>
              <a:rect l="l" t="t" r="r" b="b"/>
              <a:pathLst>
                <a:path w="2857500" h="3985259">
                  <a:moveTo>
                    <a:pt x="0" y="3985133"/>
                  </a:moveTo>
                  <a:lnTo>
                    <a:pt x="2857500" y="3985133"/>
                  </a:lnTo>
                  <a:lnTo>
                    <a:pt x="2857500" y="289433"/>
                  </a:lnTo>
                  <a:lnTo>
                    <a:pt x="0" y="289433"/>
                  </a:lnTo>
                  <a:lnTo>
                    <a:pt x="0" y="3985133"/>
                  </a:lnTo>
                  <a:close/>
                </a:path>
                <a:path w="2857500" h="3985259">
                  <a:moveTo>
                    <a:pt x="1600073" y="0"/>
                  </a:moveTo>
                  <a:lnTo>
                    <a:pt x="1605153" y="249174"/>
                  </a:lnTo>
                </a:path>
              </a:pathLst>
            </a:custGeom>
            <a:ln w="9525">
              <a:solidFill>
                <a:srgbClr val="00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20700" y="3548948"/>
            <a:ext cx="2472690" cy="842644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Pour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remplir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cet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item,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voici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quelques</a:t>
            </a:r>
            <a:endParaRPr sz="1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questions</a:t>
            </a:r>
            <a:r>
              <a:rPr sz="1100" b="1" spc="-3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à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se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poser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50" dirty="0">
                <a:solidFill>
                  <a:srgbClr val="112845"/>
                </a:solidFill>
                <a:latin typeface="Arial"/>
                <a:cs typeface="Arial"/>
              </a:rPr>
              <a:t>:</a:t>
            </a:r>
            <a:endParaRPr sz="1100" dirty="0">
              <a:latin typeface="Arial"/>
              <a:cs typeface="Arial"/>
            </a:endParaRPr>
          </a:p>
          <a:p>
            <a:pPr marL="12700" marR="363220">
              <a:lnSpc>
                <a:spcPct val="111800"/>
              </a:lnSpc>
              <a:spcBef>
                <a:spcPts val="575"/>
              </a:spcBef>
            </a:pP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Y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a-t-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il des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constats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venant</a:t>
            </a:r>
            <a:r>
              <a:rPr sz="1100" b="1" spc="-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des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professionnel·les</a:t>
            </a:r>
            <a:r>
              <a:rPr sz="1100" b="1" spc="-7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50" dirty="0">
                <a:solidFill>
                  <a:srgbClr val="112845"/>
                </a:solidFill>
                <a:latin typeface="Arial"/>
                <a:cs typeface="Arial"/>
              </a:rPr>
              <a:t>?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55319" y="4451604"/>
            <a:ext cx="2430780" cy="160020"/>
          </a:xfrm>
          <a:custGeom>
            <a:avLst/>
            <a:gdLst/>
            <a:ahLst/>
            <a:cxnLst/>
            <a:rect l="l" t="t" r="r" b="b"/>
            <a:pathLst>
              <a:path w="2430780" h="160020">
                <a:moveTo>
                  <a:pt x="2430780" y="0"/>
                </a:moveTo>
                <a:lnTo>
                  <a:pt x="0" y="0"/>
                </a:lnTo>
                <a:lnTo>
                  <a:pt x="0" y="160019"/>
                </a:lnTo>
                <a:lnTo>
                  <a:pt x="2430780" y="160019"/>
                </a:lnTo>
                <a:lnTo>
                  <a:pt x="2430780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0700" y="4430648"/>
            <a:ext cx="2578735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15" indent="-120014">
              <a:lnSpc>
                <a:spcPct val="100000"/>
              </a:lnSpc>
              <a:spcBef>
                <a:spcPts val="100"/>
              </a:spcBef>
              <a:buChar char="&gt;"/>
              <a:tabLst>
                <a:tab pos="132715" algn="l"/>
              </a:tabLst>
            </a:pPr>
            <a:r>
              <a:rPr lang="fr-FR" sz="1100" dirty="0">
                <a:solidFill>
                  <a:srgbClr val="112845"/>
                </a:solidFill>
                <a:highlight>
                  <a:srgbClr val="C0C0C0"/>
                </a:highlight>
                <a:latin typeface="Arial MT"/>
                <a:cs typeface="Arial MT"/>
              </a:rPr>
              <a:t>Le nombre d’IVG en Guadeloupe est trop élevé et le recours à la contraception limité</a:t>
            </a:r>
            <a:endParaRPr sz="1100" dirty="0">
              <a:highlight>
                <a:srgbClr val="C0C0C0"/>
              </a:highlight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0700" y="5409071"/>
            <a:ext cx="2588260" cy="580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0400"/>
              </a:lnSpc>
              <a:spcBef>
                <a:spcPts val="90"/>
              </a:spcBef>
            </a:pP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Y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a-t-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il</a:t>
            </a:r>
            <a:r>
              <a:rPr sz="1100" b="1" spc="-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des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données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existantes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dans</a:t>
            </a:r>
            <a:r>
              <a:rPr sz="1100" b="1" spc="-3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la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structure,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sur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le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territoire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ou</a:t>
            </a:r>
            <a:r>
              <a:rPr sz="1100" b="1" spc="-3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la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littérature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sur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le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sujet</a:t>
            </a:r>
            <a:r>
              <a:rPr sz="1100" b="1" spc="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50" dirty="0">
                <a:solidFill>
                  <a:srgbClr val="112845"/>
                </a:solidFill>
                <a:latin typeface="Arial"/>
                <a:cs typeface="Arial"/>
              </a:rPr>
              <a:t>?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4789" y="6033586"/>
            <a:ext cx="2081530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15" indent="-120014">
              <a:lnSpc>
                <a:spcPct val="100000"/>
              </a:lnSpc>
              <a:spcBef>
                <a:spcPts val="100"/>
              </a:spcBef>
              <a:buChar char="&gt;"/>
              <a:tabLst>
                <a:tab pos="132715" algn="l"/>
              </a:tabLst>
            </a:pPr>
            <a:r>
              <a:rPr lang="fr-FR" sz="1100" dirty="0">
                <a:solidFill>
                  <a:srgbClr val="112845"/>
                </a:solidFill>
                <a:highlight>
                  <a:srgbClr val="C0C0C0"/>
                </a:highlight>
                <a:latin typeface="Arial MT"/>
                <a:cs typeface="Arial MT"/>
              </a:rPr>
              <a:t>Les données de la DREES montrent un taux de recours à l’IVG de 45‰ en Guadeloupe soit quasi 3 fois le taux de l’Hexagone)</a:t>
            </a:r>
            <a:endParaRPr sz="1100" dirty="0">
              <a:highlight>
                <a:srgbClr val="C0C0C0"/>
              </a:highlight>
              <a:latin typeface="Arial MT"/>
              <a:cs typeface="Arial MT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504950" y="1343279"/>
            <a:ext cx="4791075" cy="2091689"/>
            <a:chOff x="1504950" y="1343279"/>
            <a:chExt cx="4791075" cy="2091689"/>
          </a:xfrm>
        </p:grpSpPr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15515" y="2758706"/>
              <a:ext cx="718185" cy="675754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504950" y="1343278"/>
              <a:ext cx="4791075" cy="506095"/>
            </a:xfrm>
            <a:custGeom>
              <a:avLst/>
              <a:gdLst/>
              <a:ahLst/>
              <a:cxnLst/>
              <a:rect l="l" t="t" r="r" b="b"/>
              <a:pathLst>
                <a:path w="4791075" h="506094">
                  <a:moveTo>
                    <a:pt x="4791075" y="229235"/>
                  </a:moveTo>
                  <a:lnTo>
                    <a:pt x="2714625" y="229235"/>
                  </a:lnTo>
                  <a:lnTo>
                    <a:pt x="2714625" y="0"/>
                  </a:lnTo>
                  <a:lnTo>
                    <a:pt x="753999" y="0"/>
                  </a:lnTo>
                  <a:lnTo>
                    <a:pt x="753999" y="229235"/>
                  </a:lnTo>
                  <a:lnTo>
                    <a:pt x="0" y="229235"/>
                  </a:lnTo>
                  <a:lnTo>
                    <a:pt x="0" y="506095"/>
                  </a:lnTo>
                  <a:lnTo>
                    <a:pt x="4791075" y="506095"/>
                  </a:lnTo>
                  <a:lnTo>
                    <a:pt x="4791075" y="2292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886460" y="874521"/>
            <a:ext cx="5184775" cy="920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6CA92C"/>
                </a:solidFill>
                <a:latin typeface="Webdings"/>
                <a:cs typeface="Webdings"/>
              </a:rPr>
              <a:t>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PROJET</a:t>
            </a:r>
            <a:r>
              <a:rPr sz="1400" b="1" spc="-40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/</a:t>
            </a:r>
            <a:r>
              <a:rPr sz="1400" b="1" spc="-25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IDENTIFICATION</a:t>
            </a:r>
            <a:r>
              <a:rPr sz="1400" b="1" spc="-20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/</a:t>
            </a:r>
            <a:r>
              <a:rPr sz="1400" b="1" spc="-25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Descriptif</a:t>
            </a:r>
            <a:r>
              <a:rPr sz="1400" b="1" spc="-25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du</a:t>
            </a:r>
            <a:r>
              <a:rPr sz="1400" b="1" spc="-20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projet</a:t>
            </a:r>
            <a:r>
              <a:rPr sz="1400" b="1" spc="-25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-</a:t>
            </a:r>
            <a:r>
              <a:rPr sz="1400" b="1" spc="-40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6CA92C"/>
                </a:solidFill>
                <a:latin typeface="Arial"/>
                <a:cs typeface="Arial"/>
              </a:rPr>
              <a:t>Contexte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15"/>
              </a:spcBef>
            </a:pPr>
            <a:endParaRPr sz="1400" dirty="0">
              <a:latin typeface="Arial"/>
              <a:cs typeface="Arial"/>
            </a:endParaRPr>
          </a:p>
          <a:p>
            <a:pPr marL="1376680">
              <a:lnSpc>
                <a:spcPct val="100000"/>
              </a:lnSpc>
            </a:pPr>
            <a:r>
              <a:rPr sz="1350" dirty="0">
                <a:solidFill>
                  <a:srgbClr val="112845"/>
                </a:solidFill>
                <a:latin typeface="Arial MT"/>
                <a:cs typeface="Arial MT"/>
              </a:rPr>
              <a:t>01</a:t>
            </a:r>
            <a:r>
              <a:rPr sz="135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12845"/>
                </a:solidFill>
                <a:latin typeface="Arial MT"/>
                <a:cs typeface="Arial MT"/>
              </a:rPr>
              <a:t>- En</a:t>
            </a:r>
            <a:r>
              <a:rPr sz="135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350" spc="-10" dirty="0">
                <a:solidFill>
                  <a:srgbClr val="112845"/>
                </a:solidFill>
                <a:latin typeface="Arial MT"/>
                <a:cs typeface="Arial MT"/>
              </a:rPr>
              <a:t>création</a:t>
            </a:r>
            <a:endParaRPr sz="1350" dirty="0">
              <a:latin typeface="Arial MT"/>
              <a:cs typeface="Arial MT"/>
            </a:endParaRPr>
          </a:p>
          <a:p>
            <a:pPr marL="713740">
              <a:lnSpc>
                <a:spcPct val="100000"/>
              </a:lnSpc>
              <a:spcBef>
                <a:spcPts val="200"/>
              </a:spcBef>
            </a:pPr>
            <a:r>
              <a:rPr lang="fr-FR" sz="1100" i="1" spc="-10" dirty="0">
                <a:solidFill>
                  <a:srgbClr val="585858"/>
                </a:solidFill>
                <a:latin typeface="Arial"/>
                <a:cs typeface="Arial"/>
              </a:rPr>
              <a:t>La contraception c’est pas une option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082687" y="2761951"/>
            <a:ext cx="5150581" cy="4525868"/>
            <a:chOff x="2226183" y="2620137"/>
            <a:chExt cx="5150581" cy="4525868"/>
          </a:xfrm>
        </p:grpSpPr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87644" y="2630393"/>
              <a:ext cx="4389120" cy="451561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31463" y="3354324"/>
              <a:ext cx="3244595" cy="3651504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3352800" y="3287268"/>
              <a:ext cx="3150870" cy="3737610"/>
            </a:xfrm>
            <a:custGeom>
              <a:avLst/>
              <a:gdLst/>
              <a:ahLst/>
              <a:cxnLst/>
              <a:rect l="l" t="t" r="r" b="b"/>
              <a:pathLst>
                <a:path w="3150870" h="3737609">
                  <a:moveTo>
                    <a:pt x="3150870" y="0"/>
                  </a:moveTo>
                  <a:lnTo>
                    <a:pt x="0" y="0"/>
                  </a:lnTo>
                  <a:lnTo>
                    <a:pt x="0" y="3737610"/>
                  </a:lnTo>
                  <a:lnTo>
                    <a:pt x="3150870" y="3737610"/>
                  </a:lnTo>
                  <a:lnTo>
                    <a:pt x="31508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226183" y="2620137"/>
              <a:ext cx="4277995" cy="4404995"/>
            </a:xfrm>
            <a:custGeom>
              <a:avLst/>
              <a:gdLst/>
              <a:ahLst/>
              <a:cxnLst/>
              <a:rect l="l" t="t" r="r" b="b"/>
              <a:pathLst>
                <a:path w="4277995" h="4404995">
                  <a:moveTo>
                    <a:pt x="1126617" y="4404741"/>
                  </a:moveTo>
                  <a:lnTo>
                    <a:pt x="4277487" y="4404741"/>
                  </a:lnTo>
                  <a:lnTo>
                    <a:pt x="4277487" y="667130"/>
                  </a:lnTo>
                  <a:lnTo>
                    <a:pt x="1126617" y="667130"/>
                  </a:lnTo>
                  <a:lnTo>
                    <a:pt x="1126617" y="4404741"/>
                  </a:lnTo>
                  <a:close/>
                </a:path>
                <a:path w="4277995" h="4404995">
                  <a:moveTo>
                    <a:pt x="1210183" y="55283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5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57372" y="3380232"/>
              <a:ext cx="3142488" cy="3549396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3436746" y="3448939"/>
            <a:ext cx="260477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Y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a-t-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il des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demandes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du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public ciblé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50" dirty="0">
                <a:solidFill>
                  <a:srgbClr val="112845"/>
                </a:solidFill>
                <a:latin typeface="Arial"/>
                <a:cs typeface="Arial"/>
              </a:rPr>
              <a:t>?</a:t>
            </a:r>
            <a:endParaRPr sz="11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570732" y="3730752"/>
            <a:ext cx="2522220" cy="161925"/>
          </a:xfrm>
          <a:custGeom>
            <a:avLst/>
            <a:gdLst/>
            <a:ahLst/>
            <a:cxnLst/>
            <a:rect l="l" t="t" r="r" b="b"/>
            <a:pathLst>
              <a:path w="2522220" h="161925">
                <a:moveTo>
                  <a:pt x="2522219" y="0"/>
                </a:moveTo>
                <a:lnTo>
                  <a:pt x="0" y="0"/>
                </a:lnTo>
                <a:lnTo>
                  <a:pt x="0" y="161544"/>
                </a:lnTo>
                <a:lnTo>
                  <a:pt x="2522219" y="161544"/>
                </a:lnTo>
                <a:lnTo>
                  <a:pt x="2522219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436746" y="3709238"/>
            <a:ext cx="267081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0" indent="-120650">
              <a:lnSpc>
                <a:spcPct val="100000"/>
              </a:lnSpc>
              <a:spcBef>
                <a:spcPts val="105"/>
              </a:spcBef>
              <a:buChar char="&gt;"/>
              <a:tabLst>
                <a:tab pos="133350" algn="l"/>
              </a:tabLst>
            </a:pPr>
            <a:r>
              <a:rPr lang="fr-FR" sz="1100" dirty="0">
                <a:solidFill>
                  <a:srgbClr val="112845"/>
                </a:solidFill>
                <a:highlight>
                  <a:srgbClr val="C0C0C0"/>
                </a:highlight>
                <a:latin typeface="Arial MT"/>
                <a:cs typeface="Arial MT"/>
              </a:rPr>
              <a:t>Les jeunes ne sont pas demandeurs d’info sur la contraception mais si nous souhaitons voir une baisse du nombre d’Ivg il faut informer sur la contraception</a:t>
            </a:r>
            <a:endParaRPr sz="1100" dirty="0">
              <a:highlight>
                <a:srgbClr val="C0C0C0"/>
              </a:highlight>
              <a:latin typeface="Arial MT"/>
              <a:cs typeface="Arial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436746" y="5247741"/>
            <a:ext cx="2914015" cy="581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0600"/>
              </a:lnSpc>
              <a:spcBef>
                <a:spcPts val="95"/>
              </a:spcBef>
            </a:pP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Y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a-t-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il des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projets, des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actions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déjà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mises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en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place</a:t>
            </a:r>
            <a:r>
              <a:rPr sz="1100" b="1" spc="-3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dans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votre</a:t>
            </a:r>
            <a:r>
              <a:rPr sz="1100" b="1" spc="-3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structure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ou</a:t>
            </a:r>
            <a:r>
              <a:rPr sz="1100" b="1" spc="-3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autour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sur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le</a:t>
            </a:r>
            <a:r>
              <a:rPr sz="1100" b="1" spc="-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sujet</a:t>
            </a:r>
            <a:r>
              <a:rPr sz="1100" b="1" spc="-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50" dirty="0">
                <a:solidFill>
                  <a:srgbClr val="112845"/>
                </a:solidFill>
                <a:latin typeface="Arial"/>
                <a:cs typeface="Arial"/>
              </a:rPr>
              <a:t>?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448811" y="5916167"/>
            <a:ext cx="2893060" cy="160020"/>
          </a:xfrm>
          <a:custGeom>
            <a:avLst/>
            <a:gdLst/>
            <a:ahLst/>
            <a:cxnLst/>
            <a:rect l="l" t="t" r="r" b="b"/>
            <a:pathLst>
              <a:path w="2893060" h="160020">
                <a:moveTo>
                  <a:pt x="2892552" y="0"/>
                </a:moveTo>
                <a:lnTo>
                  <a:pt x="0" y="0"/>
                </a:lnTo>
                <a:lnTo>
                  <a:pt x="0" y="160020"/>
                </a:lnTo>
                <a:lnTo>
                  <a:pt x="2892552" y="160020"/>
                </a:lnTo>
                <a:lnTo>
                  <a:pt x="2892552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3436746" y="5895594"/>
            <a:ext cx="291909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15" indent="-120014">
              <a:lnSpc>
                <a:spcPct val="100000"/>
              </a:lnSpc>
              <a:spcBef>
                <a:spcPts val="100"/>
              </a:spcBef>
              <a:buChar char="&gt;"/>
              <a:tabLst>
                <a:tab pos="132715" algn="l"/>
              </a:tabLst>
            </a:pPr>
            <a:r>
              <a:rPr lang="fr-FR" sz="1100" dirty="0">
                <a:solidFill>
                  <a:srgbClr val="112845"/>
                </a:solidFill>
                <a:highlight>
                  <a:srgbClr val="C0C0C0"/>
                </a:highlight>
                <a:latin typeface="Arial MT"/>
                <a:cs typeface="Arial MT"/>
              </a:rPr>
              <a:t>EVARS du ministère de l’éducation</a:t>
            </a:r>
            <a:endParaRPr sz="1100" dirty="0">
              <a:highlight>
                <a:srgbClr val="C0C0C0"/>
              </a:highlight>
              <a:latin typeface="Arial MT"/>
              <a:cs typeface="Arial MT"/>
            </a:endParaRPr>
          </a:p>
        </p:txBody>
      </p:sp>
      <p:pic>
        <p:nvPicPr>
          <p:cNvPr id="70" name="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72175" y="476250"/>
            <a:ext cx="4639945" cy="5760720"/>
          </a:xfrm>
          <a:prstGeom prst="rect">
            <a:avLst/>
          </a:prstGeom>
        </p:spPr>
      </p:pic>
      <p:sp>
        <p:nvSpPr>
          <p:cNvPr id="71" name="object 71"/>
          <p:cNvSpPr txBox="1"/>
          <p:nvPr/>
        </p:nvSpPr>
        <p:spPr>
          <a:xfrm>
            <a:off x="6913244" y="2705836"/>
            <a:ext cx="2714625" cy="579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Si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vous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avez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mené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un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diagnostic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avant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de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mettre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en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place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votre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projet,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c’est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ici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que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vous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pouvez</a:t>
            </a:r>
            <a:r>
              <a:rPr sz="1100" spc="-4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valoriser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les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résultats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.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112845"/>
                </a:solidFill>
                <a:latin typeface="Arial MT"/>
                <a:cs typeface="Arial MT"/>
              </a:rPr>
              <a:t>A</a:t>
            </a:r>
            <a:endParaRPr sz="1100" dirty="0">
              <a:latin typeface="Arial MT"/>
              <a:cs typeface="Arial MT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6913244" y="3259048"/>
            <a:ext cx="2773680" cy="239546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65405">
              <a:lnSpc>
                <a:spcPct val="110500"/>
              </a:lnSpc>
              <a:spcBef>
                <a:spcPts val="90"/>
              </a:spcBef>
            </a:pP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défaut,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vous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pouvez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indiquer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les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raisons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pour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lesquelles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ce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projet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a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été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mis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en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place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et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les</a:t>
            </a:r>
            <a:r>
              <a:rPr sz="11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constats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qui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ont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mené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à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celui-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ci.</a:t>
            </a:r>
            <a:endParaRPr sz="1100" dirty="0">
              <a:latin typeface="Arial MT"/>
              <a:cs typeface="Arial MT"/>
            </a:endParaRPr>
          </a:p>
          <a:p>
            <a:pPr marL="12700" marR="5080">
              <a:lnSpc>
                <a:spcPct val="110200"/>
              </a:lnSpc>
              <a:spcBef>
                <a:spcPts val="600"/>
              </a:spcBef>
            </a:pP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Si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votre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projet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est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intégré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à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une</a:t>
            </a:r>
            <a:r>
              <a:rPr sz="1100" b="1" spc="50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démarche</a:t>
            </a:r>
            <a:r>
              <a:rPr sz="1100" b="1" spc="-4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ou</a:t>
            </a:r>
            <a:r>
              <a:rPr sz="1100" b="1" spc="-4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dynamique</a:t>
            </a:r>
            <a:r>
              <a:rPr sz="1100" b="1" spc="-3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territoriale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(Contrat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local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santé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(CLS),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100" dirty="0">
                <a:solidFill>
                  <a:srgbClr val="112845"/>
                </a:solidFill>
                <a:latin typeface="Arial MT"/>
                <a:cs typeface="Arial MT"/>
              </a:rPr>
              <a:t>CPTS, MDS…, </a:t>
            </a:r>
            <a:r>
              <a:rPr sz="1100" dirty="0" err="1">
                <a:solidFill>
                  <a:srgbClr val="112845"/>
                </a:solidFill>
                <a:latin typeface="Arial MT"/>
                <a:cs typeface="Arial MT"/>
              </a:rPr>
              <a:t>pensez</a:t>
            </a:r>
            <a:r>
              <a:rPr sz="1100" spc="-4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à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le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préciser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112845"/>
                </a:solidFill>
                <a:latin typeface="Arial MT"/>
                <a:cs typeface="Arial MT"/>
              </a:rPr>
              <a:t>!</a:t>
            </a:r>
            <a:endParaRPr sz="1100" dirty="0">
              <a:latin typeface="Arial MT"/>
              <a:cs typeface="Arial MT"/>
            </a:endParaRPr>
          </a:p>
          <a:p>
            <a:pPr marL="12700" marR="220979">
              <a:lnSpc>
                <a:spcPct val="110600"/>
              </a:lnSpc>
              <a:spcBef>
                <a:spcPts val="595"/>
              </a:spcBef>
            </a:pP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Toutes</a:t>
            </a:r>
            <a:r>
              <a:rPr sz="1100" b="1" spc="-4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ces</a:t>
            </a:r>
            <a:r>
              <a:rPr sz="1100" b="1" spc="-4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informations</a:t>
            </a:r>
            <a:r>
              <a:rPr sz="1100" b="1" spc="-4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permettent</a:t>
            </a:r>
            <a:r>
              <a:rPr sz="1100" b="1" spc="50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de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légitimer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votre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projet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en</a:t>
            </a:r>
            <a:r>
              <a:rPr sz="1100" b="1" spc="-3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montrant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qu’il</a:t>
            </a:r>
            <a:r>
              <a:rPr sz="1100" b="1" spc="-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a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été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pensé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et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adapté</a:t>
            </a:r>
            <a:r>
              <a:rPr sz="1100" b="1" spc="-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en</a:t>
            </a:r>
            <a:r>
              <a:rPr sz="1100" b="1" spc="-3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fonction</a:t>
            </a:r>
            <a:endParaRPr sz="1100" dirty="0">
              <a:latin typeface="Arial"/>
              <a:cs typeface="Arial"/>
            </a:endParaRPr>
          </a:p>
          <a:p>
            <a:pPr marL="12700" marR="159385">
              <a:lnSpc>
                <a:spcPct val="110000"/>
              </a:lnSpc>
            </a:pP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des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spécificités</a:t>
            </a:r>
            <a:r>
              <a:rPr sz="1100" b="1" spc="-3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et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besoins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du</a:t>
            </a:r>
            <a:r>
              <a:rPr sz="1100" b="1" spc="-3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public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et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qu’il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répond</a:t>
            </a:r>
            <a:r>
              <a:rPr sz="1100" b="1" spc="-3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à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un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besoin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non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couvert.</a:t>
            </a:r>
            <a:endParaRPr sz="1100" dirty="0">
              <a:latin typeface="Arial"/>
              <a:cs typeface="Arial"/>
            </a:endParaRPr>
          </a:p>
        </p:txBody>
      </p:sp>
      <p:pic>
        <p:nvPicPr>
          <p:cNvPr id="73" name="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525000" y="3648075"/>
            <a:ext cx="669925" cy="752475"/>
          </a:xfrm>
          <a:prstGeom prst="rect">
            <a:avLst/>
          </a:prstGeom>
        </p:spPr>
      </p:pic>
      <p:sp>
        <p:nvSpPr>
          <p:cNvPr id="74" name="object 7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75" name="object 75"/>
          <p:cNvSpPr txBox="1">
            <a:spLocks noGrp="1"/>
          </p:cNvSpPr>
          <p:nvPr>
            <p:ph type="ftr" sz="quarter" idx="5"/>
          </p:nvPr>
        </p:nvSpPr>
        <p:spPr>
          <a:xfrm>
            <a:off x="5361559" y="7089299"/>
            <a:ext cx="2705734" cy="2743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>
              <a:lnSpc>
                <a:spcPts val="1130"/>
              </a:lnSpc>
              <a:spcBef>
                <a:spcPts val="10"/>
              </a:spcBef>
            </a:pPr>
            <a:r>
              <a:rPr spc="-10" dirty="0"/>
              <a:t>STARS-</a:t>
            </a:r>
            <a:r>
              <a:rPr dirty="0"/>
              <a:t>FIR</a:t>
            </a:r>
            <a:r>
              <a:rPr spc="-20" dirty="0"/>
              <a:t> </a:t>
            </a:r>
            <a:r>
              <a:rPr dirty="0"/>
              <a:t>:</a:t>
            </a:r>
            <a:r>
              <a:rPr spc="-5" dirty="0"/>
              <a:t> </a:t>
            </a:r>
            <a:r>
              <a:rPr dirty="0"/>
              <a:t>un</a:t>
            </a:r>
            <a:r>
              <a:rPr spc="-15" dirty="0"/>
              <a:t> </a:t>
            </a:r>
            <a:r>
              <a:rPr dirty="0"/>
              <a:t>guide</a:t>
            </a:r>
            <a:r>
              <a:rPr spc="-5" dirty="0"/>
              <a:t> </a:t>
            </a:r>
            <a:r>
              <a:rPr dirty="0"/>
              <a:t>pour</a:t>
            </a:r>
            <a:r>
              <a:rPr spc="-5" dirty="0"/>
              <a:t> </a:t>
            </a:r>
            <a:r>
              <a:rPr dirty="0"/>
              <a:t>la</a:t>
            </a:r>
            <a:r>
              <a:rPr spc="-15" dirty="0"/>
              <a:t> </a:t>
            </a:r>
            <a:r>
              <a:rPr dirty="0"/>
              <a:t>qualité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mon</a:t>
            </a:r>
            <a:r>
              <a:rPr spc="-5" dirty="0"/>
              <a:t> </a:t>
            </a:r>
            <a:r>
              <a:rPr dirty="0"/>
              <a:t>projet</a:t>
            </a:r>
            <a:r>
              <a:rPr spc="-15" dirty="0"/>
              <a:t> </a:t>
            </a:r>
            <a:r>
              <a:rPr spc="-50" dirty="0"/>
              <a:t>·</a:t>
            </a:r>
            <a:r>
              <a:rPr dirty="0"/>
              <a:t> Promotion</a:t>
            </a:r>
            <a:r>
              <a:rPr spc="-25" dirty="0"/>
              <a:t> </a:t>
            </a:r>
            <a:r>
              <a:rPr dirty="0"/>
              <a:t>Grand</a:t>
            </a:r>
            <a:r>
              <a:rPr spc="-30" dirty="0"/>
              <a:t> </a:t>
            </a:r>
            <a:r>
              <a:rPr spc="-25" dirty="0"/>
              <a:t>Est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40780" y="1578683"/>
            <a:ext cx="4535805" cy="5111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sz="1100" i="1" dirty="0">
                <a:solidFill>
                  <a:srgbClr val="585858"/>
                </a:solidFill>
                <a:latin typeface="Arial"/>
                <a:cs typeface="Arial"/>
              </a:rPr>
              <a:t>u</a:t>
            </a:r>
            <a:r>
              <a:rPr sz="1100" i="1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585858"/>
                </a:solidFill>
                <a:latin typeface="Arial"/>
                <a:cs typeface="Arial"/>
              </a:rPr>
              <a:t>climat</a:t>
            </a:r>
            <a:r>
              <a:rPr sz="1100" i="1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585858"/>
                </a:solidFill>
                <a:latin typeface="Arial"/>
                <a:cs typeface="Arial"/>
              </a:rPr>
              <a:t>scolaire</a:t>
            </a:r>
            <a:r>
              <a:rPr sz="1100" i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585858"/>
                </a:solidFill>
                <a:latin typeface="Arial"/>
                <a:cs typeface="Arial"/>
              </a:rPr>
              <a:t>au</a:t>
            </a:r>
            <a:r>
              <a:rPr sz="1100" i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585858"/>
                </a:solidFill>
                <a:latin typeface="Arial"/>
                <a:cs typeface="Arial"/>
              </a:rPr>
              <a:t>sein</a:t>
            </a:r>
            <a:r>
              <a:rPr sz="1100" i="1" spc="-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585858"/>
                </a:solidFill>
                <a:latin typeface="Arial"/>
                <a:cs typeface="Arial"/>
              </a:rPr>
              <a:t>du</a:t>
            </a:r>
            <a:r>
              <a:rPr sz="1100" i="1" spc="-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i="1" dirty="0">
                <a:solidFill>
                  <a:srgbClr val="585858"/>
                </a:solidFill>
                <a:latin typeface="Arial"/>
                <a:cs typeface="Arial"/>
              </a:rPr>
              <a:t>TER</a:t>
            </a:r>
            <a:r>
              <a:rPr sz="1100" i="1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100" i="1" spc="-50" dirty="0">
                <a:solidFill>
                  <a:srgbClr val="585858"/>
                </a:solidFill>
                <a:latin typeface="Arial"/>
                <a:cs typeface="Arial"/>
              </a:rPr>
              <a:t>Y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5"/>
              </a:spcBef>
            </a:pPr>
            <a:endParaRPr sz="1100">
              <a:latin typeface="Arial"/>
              <a:cs typeface="Arial"/>
            </a:endParaRPr>
          </a:p>
          <a:p>
            <a:pPr marL="1562100" algn="ctr">
              <a:lnSpc>
                <a:spcPct val="110900"/>
              </a:lnSpc>
            </a:pP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Il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est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essentiel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de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développer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des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projets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qui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agissent</a:t>
            </a:r>
            <a:r>
              <a:rPr sz="1100" b="1" spc="-3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sur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différents</a:t>
            </a:r>
            <a:r>
              <a:rPr sz="1100" b="1" spc="-3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déterminants</a:t>
            </a:r>
            <a:r>
              <a:rPr sz="1100" b="1" spc="-3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et</a:t>
            </a:r>
            <a:endParaRPr sz="1100">
              <a:latin typeface="Arial"/>
              <a:cs typeface="Arial"/>
            </a:endParaRPr>
          </a:p>
          <a:p>
            <a:pPr marL="1565275" algn="ctr">
              <a:lnSpc>
                <a:spcPct val="100000"/>
              </a:lnSpc>
              <a:spcBef>
                <a:spcPts val="130"/>
              </a:spcBef>
            </a:pP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facteurs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d’influence.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85825" y="1161986"/>
            <a:ext cx="8467725" cy="6398895"/>
            <a:chOff x="885825" y="1161986"/>
            <a:chExt cx="8467725" cy="6398895"/>
          </a:xfrm>
        </p:grpSpPr>
        <p:sp>
          <p:nvSpPr>
            <p:cNvPr id="4" name="object 4"/>
            <p:cNvSpPr/>
            <p:nvPr/>
          </p:nvSpPr>
          <p:spPr>
            <a:xfrm>
              <a:off x="5290439" y="7098487"/>
              <a:ext cx="30480" cy="462280"/>
            </a:xfrm>
            <a:custGeom>
              <a:avLst/>
              <a:gdLst/>
              <a:ahLst/>
              <a:cxnLst/>
              <a:rect l="l" t="t" r="r" b="b"/>
              <a:pathLst>
                <a:path w="30479" h="462279">
                  <a:moveTo>
                    <a:pt x="6096" y="0"/>
                  </a:moveTo>
                  <a:lnTo>
                    <a:pt x="0" y="0"/>
                  </a:lnTo>
                  <a:lnTo>
                    <a:pt x="0" y="462076"/>
                  </a:lnTo>
                  <a:lnTo>
                    <a:pt x="6096" y="462076"/>
                  </a:lnTo>
                  <a:lnTo>
                    <a:pt x="6096" y="0"/>
                  </a:lnTo>
                  <a:close/>
                </a:path>
                <a:path w="30479" h="462279">
                  <a:moveTo>
                    <a:pt x="18275" y="0"/>
                  </a:moveTo>
                  <a:lnTo>
                    <a:pt x="12192" y="0"/>
                  </a:lnTo>
                  <a:lnTo>
                    <a:pt x="12192" y="462076"/>
                  </a:lnTo>
                  <a:lnTo>
                    <a:pt x="18275" y="462076"/>
                  </a:lnTo>
                  <a:lnTo>
                    <a:pt x="18275" y="0"/>
                  </a:lnTo>
                  <a:close/>
                </a:path>
                <a:path w="30479" h="462279">
                  <a:moveTo>
                    <a:pt x="30480" y="0"/>
                  </a:moveTo>
                  <a:lnTo>
                    <a:pt x="24384" y="0"/>
                  </a:lnTo>
                  <a:lnTo>
                    <a:pt x="24384" y="462076"/>
                  </a:lnTo>
                  <a:lnTo>
                    <a:pt x="30480" y="462076"/>
                  </a:lnTo>
                  <a:lnTo>
                    <a:pt x="3048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5350" y="1171575"/>
              <a:ext cx="8448675" cy="505269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90587" y="1166749"/>
              <a:ext cx="8458200" cy="5062220"/>
            </a:xfrm>
            <a:custGeom>
              <a:avLst/>
              <a:gdLst/>
              <a:ahLst/>
              <a:cxnLst/>
              <a:rect l="l" t="t" r="r" b="b"/>
              <a:pathLst>
                <a:path w="8458200" h="5062220">
                  <a:moveTo>
                    <a:pt x="0" y="5062220"/>
                  </a:moveTo>
                  <a:lnTo>
                    <a:pt x="8458200" y="5062220"/>
                  </a:lnTo>
                  <a:lnTo>
                    <a:pt x="8458200" y="0"/>
                  </a:lnTo>
                  <a:lnTo>
                    <a:pt x="0" y="0"/>
                  </a:lnTo>
                  <a:lnTo>
                    <a:pt x="0" y="5062220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57325" y="1276349"/>
              <a:ext cx="4886325" cy="525145"/>
            </a:xfrm>
            <a:custGeom>
              <a:avLst/>
              <a:gdLst/>
              <a:ahLst/>
              <a:cxnLst/>
              <a:rect l="l" t="t" r="r" b="b"/>
              <a:pathLst>
                <a:path w="4886325" h="525144">
                  <a:moveTo>
                    <a:pt x="4886325" y="247688"/>
                  </a:moveTo>
                  <a:lnTo>
                    <a:pt x="2619375" y="247688"/>
                  </a:lnTo>
                  <a:lnTo>
                    <a:pt x="2619375" y="0"/>
                  </a:lnTo>
                  <a:lnTo>
                    <a:pt x="714375" y="0"/>
                  </a:lnTo>
                  <a:lnTo>
                    <a:pt x="714375" y="247688"/>
                  </a:lnTo>
                  <a:lnTo>
                    <a:pt x="0" y="247688"/>
                  </a:lnTo>
                  <a:lnTo>
                    <a:pt x="0" y="524891"/>
                  </a:lnTo>
                  <a:lnTo>
                    <a:pt x="4886325" y="524891"/>
                  </a:lnTo>
                  <a:lnTo>
                    <a:pt x="4886325" y="2476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7325" y="5067300"/>
              <a:ext cx="7867650" cy="9937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6680" y="4166235"/>
              <a:ext cx="752475" cy="789914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52700" y="1286167"/>
            <a:ext cx="7606919" cy="577215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86460" y="876046"/>
            <a:ext cx="6227445" cy="993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6CA92C"/>
                </a:solidFill>
                <a:latin typeface="Webdings"/>
                <a:cs typeface="Webdings"/>
              </a:rPr>
              <a:t>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PROJET</a:t>
            </a:r>
            <a:r>
              <a:rPr sz="1400" b="1" spc="-40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/</a:t>
            </a:r>
            <a:r>
              <a:rPr sz="1400" b="1" spc="-25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IDENTIFICATION</a:t>
            </a:r>
            <a:r>
              <a:rPr sz="1400" b="1" spc="-20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/</a:t>
            </a:r>
            <a:r>
              <a:rPr sz="1400" b="1" spc="-25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Descriptif</a:t>
            </a:r>
            <a:r>
              <a:rPr sz="1400" b="1" spc="-25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du</a:t>
            </a:r>
            <a:r>
              <a:rPr sz="1400" b="1" spc="-20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projet</a:t>
            </a:r>
            <a:r>
              <a:rPr sz="1400" b="1" spc="-25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-</a:t>
            </a:r>
            <a:r>
              <a:rPr sz="1400" b="1" spc="-40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6CA92C"/>
                </a:solidFill>
                <a:latin typeface="Arial"/>
                <a:cs typeface="Arial"/>
              </a:rPr>
              <a:t>Objectifs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400" dirty="0">
              <a:latin typeface="Arial"/>
              <a:cs typeface="Arial"/>
            </a:endParaRPr>
          </a:p>
          <a:p>
            <a:pPr marL="1289685">
              <a:lnSpc>
                <a:spcPct val="100000"/>
              </a:lnSpc>
            </a:pPr>
            <a:r>
              <a:rPr sz="1350" dirty="0">
                <a:solidFill>
                  <a:srgbClr val="112845"/>
                </a:solidFill>
                <a:latin typeface="Arial MT"/>
                <a:cs typeface="Arial MT"/>
              </a:rPr>
              <a:t>01</a:t>
            </a:r>
            <a:r>
              <a:rPr sz="135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12845"/>
                </a:solidFill>
                <a:latin typeface="Arial MT"/>
                <a:cs typeface="Arial MT"/>
              </a:rPr>
              <a:t>- En</a:t>
            </a:r>
            <a:r>
              <a:rPr sz="135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350" spc="-10" dirty="0">
                <a:solidFill>
                  <a:srgbClr val="112845"/>
                </a:solidFill>
                <a:latin typeface="Arial MT"/>
                <a:cs typeface="Arial MT"/>
              </a:rPr>
              <a:t>création</a:t>
            </a:r>
            <a:endParaRPr sz="1350" dirty="0">
              <a:latin typeface="Arial MT"/>
              <a:cs typeface="Arial MT"/>
            </a:endParaRPr>
          </a:p>
          <a:p>
            <a:pPr marL="666750">
              <a:lnSpc>
                <a:spcPts val="1145"/>
              </a:lnSpc>
              <a:spcBef>
                <a:spcPts val="345"/>
              </a:spcBef>
            </a:pPr>
            <a:r>
              <a:rPr lang="fr-FR" sz="1100" i="1" spc="-10" dirty="0">
                <a:solidFill>
                  <a:srgbClr val="585858"/>
                </a:solidFill>
                <a:latin typeface="Arial"/>
                <a:cs typeface="Arial"/>
              </a:rPr>
              <a:t>La contraception c’est pas une option</a:t>
            </a:r>
          </a:p>
          <a:p>
            <a:pPr marL="3083560">
              <a:lnSpc>
                <a:spcPts val="1145"/>
              </a:lnSpc>
            </a:pP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Pour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définir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vos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objectifs,</a:t>
            </a:r>
            <a:r>
              <a:rPr sz="11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vous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avez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à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identifier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les</a:t>
            </a:r>
            <a:endParaRPr sz="1100" dirty="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57954" y="1842871"/>
            <a:ext cx="3512185" cy="3695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2280" algn="just">
              <a:lnSpc>
                <a:spcPct val="110600"/>
              </a:lnSpc>
              <a:spcBef>
                <a:spcPts val="100"/>
              </a:spcBef>
            </a:pP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facteurs</a:t>
            </a:r>
            <a:r>
              <a:rPr sz="1100" b="1" spc="-4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qui</a:t>
            </a:r>
            <a:r>
              <a:rPr sz="1100" b="1" spc="-3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influencent</a:t>
            </a:r>
            <a:r>
              <a:rPr sz="1100" b="1" spc="-3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la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problématique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sur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laquelle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vous</a:t>
            </a:r>
            <a:r>
              <a:rPr sz="1100" b="1" spc="-3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souhaitez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agir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(on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les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appelle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les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déterminants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et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les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facteurs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d’influence).</a:t>
            </a:r>
            <a:endParaRPr sz="1100" dirty="0">
              <a:latin typeface="Arial MT"/>
              <a:cs typeface="Arial MT"/>
            </a:endParaRPr>
          </a:p>
          <a:p>
            <a:pPr marL="12700" marR="19050">
              <a:lnSpc>
                <a:spcPct val="110000"/>
              </a:lnSpc>
              <a:spcBef>
                <a:spcPts val="600"/>
              </a:spcBef>
            </a:pP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Beaucoup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projets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ont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pour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unique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but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100" dirty="0">
                <a:solidFill>
                  <a:srgbClr val="112845"/>
                </a:solidFill>
                <a:latin typeface="Arial MT"/>
                <a:cs typeface="Arial MT"/>
              </a:rPr>
              <a:t>d’inciter à la modification </a:t>
            </a:r>
            <a:r>
              <a:rPr lang="fr-FR" sz="1100" spc="-25" dirty="0">
                <a:solidFill>
                  <a:srgbClr val="112845"/>
                </a:solidFill>
                <a:latin typeface="Arial MT"/>
                <a:cs typeface="Arial MT"/>
              </a:rPr>
              <a:t>d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es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comportements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santé.</a:t>
            </a:r>
            <a:r>
              <a:rPr sz="11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Alors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souvent,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les</a:t>
            </a:r>
            <a:r>
              <a:rPr lang="fr-FR" sz="1100" spc="-25" dirty="0"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objectifs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portent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sur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des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facteurs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individuels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 et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100" spc="-10" dirty="0">
                <a:solidFill>
                  <a:srgbClr val="112845"/>
                </a:solidFill>
                <a:latin typeface="Arial MT"/>
                <a:cs typeface="Arial MT"/>
              </a:rPr>
              <a:t>visent</a:t>
            </a:r>
            <a:r>
              <a:rPr lang="fr-FR" sz="1100" spc="50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par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exemple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uniquement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100" dirty="0">
                <a:solidFill>
                  <a:srgbClr val="112845"/>
                </a:solidFill>
                <a:latin typeface="Arial MT"/>
                <a:cs typeface="Arial MT"/>
              </a:rPr>
              <a:t>à insister sur la gravité de la grippe.</a:t>
            </a:r>
            <a:endParaRPr sz="1100" dirty="0">
              <a:latin typeface="Arial MT"/>
              <a:cs typeface="Arial MT"/>
            </a:endParaRPr>
          </a:p>
          <a:p>
            <a:pPr marL="12700" marR="315595" algn="just">
              <a:lnSpc>
                <a:spcPct val="110000"/>
              </a:lnSpc>
              <a:spcBef>
                <a:spcPts val="615"/>
              </a:spcBef>
            </a:pP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Pourtant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la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littérature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scientifique</a:t>
            </a:r>
            <a:r>
              <a:rPr sz="11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en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santé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publique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montre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que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ces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projets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contribuent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à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des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pratiques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coercitives</a:t>
            </a:r>
            <a:r>
              <a:rPr sz="11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et</a:t>
            </a:r>
            <a:r>
              <a:rPr sz="1100" spc="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discriminatoires</a:t>
            </a:r>
            <a:r>
              <a:rPr sz="1100" spc="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compromettant</a:t>
            </a:r>
            <a:endParaRPr sz="1100" dirty="0">
              <a:latin typeface="Arial"/>
              <a:cs typeface="Arial"/>
            </a:endParaRPr>
          </a:p>
          <a:p>
            <a:pPr marL="12700" marR="34925">
              <a:lnSpc>
                <a:spcPct val="110000"/>
              </a:lnSpc>
            </a:pP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l’efficacité</a:t>
            </a:r>
            <a:r>
              <a:rPr sz="1100" b="1" spc="-3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des</a:t>
            </a:r>
            <a:r>
              <a:rPr sz="1100" b="1" spc="-3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interventions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,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voire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pouvant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contribuer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à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accroître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les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inégalités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de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santé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.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Ils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peuvent</a:t>
            </a:r>
            <a:endParaRPr sz="1100" dirty="0">
              <a:latin typeface="Arial MT"/>
              <a:cs typeface="Arial MT"/>
            </a:endParaRPr>
          </a:p>
          <a:p>
            <a:pPr marL="12700" marR="5080">
              <a:lnSpc>
                <a:spcPct val="110000"/>
              </a:lnSpc>
              <a:spcBef>
                <a:spcPts val="10"/>
              </a:spcBef>
            </a:pP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conduire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à</a:t>
            </a:r>
            <a:r>
              <a:rPr sz="1100" spc="-4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stigmatiser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certains</a:t>
            </a:r>
            <a:r>
              <a:rPr sz="1100" spc="-4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comportements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sans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prendre</a:t>
            </a:r>
            <a:r>
              <a:rPr sz="1100" spc="-4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en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compte</a:t>
            </a:r>
            <a:r>
              <a:rPr sz="1100" spc="-4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les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conditions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matérielles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et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de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précarité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qui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y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sont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liées.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Ici,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il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faudrait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travailler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avec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les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partenaires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du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territoire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sur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100" spc="-10" dirty="0">
                <a:solidFill>
                  <a:srgbClr val="112845"/>
                </a:solidFill>
                <a:latin typeface="Arial MT"/>
                <a:cs typeface="Arial MT"/>
              </a:rPr>
              <a:t>les facteurs relationnels et sociaux, les facteurs institutionnels et scolaires, l’accès aux services de santé…</a:t>
            </a:r>
            <a:endParaRPr sz="1100" dirty="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534529" y="1719834"/>
            <a:ext cx="2876550" cy="3766185"/>
            <a:chOff x="7534529" y="1719834"/>
            <a:chExt cx="2876550" cy="3766185"/>
          </a:xfrm>
        </p:grpSpPr>
        <p:sp>
          <p:nvSpPr>
            <p:cNvPr id="15" name="object 15"/>
            <p:cNvSpPr/>
            <p:nvPr/>
          </p:nvSpPr>
          <p:spPr>
            <a:xfrm>
              <a:off x="7544054" y="1729359"/>
              <a:ext cx="2857500" cy="3747135"/>
            </a:xfrm>
            <a:custGeom>
              <a:avLst/>
              <a:gdLst/>
              <a:ahLst/>
              <a:cxnLst/>
              <a:rect l="l" t="t" r="r" b="b"/>
              <a:pathLst>
                <a:path w="2857500" h="3747135">
                  <a:moveTo>
                    <a:pt x="2857246" y="0"/>
                  </a:moveTo>
                  <a:lnTo>
                    <a:pt x="0" y="0"/>
                  </a:lnTo>
                  <a:lnTo>
                    <a:pt x="0" y="3747134"/>
                  </a:lnTo>
                  <a:lnTo>
                    <a:pt x="2857246" y="3747134"/>
                  </a:lnTo>
                  <a:lnTo>
                    <a:pt x="28572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544054" y="1729359"/>
              <a:ext cx="2857500" cy="3747135"/>
            </a:xfrm>
            <a:custGeom>
              <a:avLst/>
              <a:gdLst/>
              <a:ahLst/>
              <a:cxnLst/>
              <a:rect l="l" t="t" r="r" b="b"/>
              <a:pathLst>
                <a:path w="2857500" h="3747135">
                  <a:moveTo>
                    <a:pt x="0" y="3747134"/>
                  </a:moveTo>
                  <a:lnTo>
                    <a:pt x="2857246" y="3747134"/>
                  </a:lnTo>
                  <a:lnTo>
                    <a:pt x="2857246" y="0"/>
                  </a:lnTo>
                  <a:lnTo>
                    <a:pt x="0" y="0"/>
                  </a:lnTo>
                  <a:lnTo>
                    <a:pt x="0" y="3747134"/>
                  </a:lnTo>
                  <a:close/>
                </a:path>
              </a:pathLst>
            </a:custGeom>
            <a:ln w="19049">
              <a:solidFill>
                <a:srgbClr val="1128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634859" y="2029061"/>
            <a:ext cx="2675890" cy="2085378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Prenons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maintenant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un</a:t>
            </a:r>
            <a:r>
              <a:rPr sz="1100" spc="-5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projet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dont</a:t>
            </a:r>
            <a:endParaRPr sz="11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l’objectif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 err="1">
                <a:solidFill>
                  <a:srgbClr val="112845"/>
                </a:solidFill>
                <a:latin typeface="Arial MT"/>
                <a:cs typeface="Arial MT"/>
              </a:rPr>
              <a:t>est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100" dirty="0">
                <a:solidFill>
                  <a:srgbClr val="112845"/>
                </a:solidFill>
                <a:latin typeface="Arial MT"/>
                <a:cs typeface="Arial MT"/>
              </a:rPr>
              <a:t>de diminuer le nombre d’IVG en Guadeloupe en valorisant la contraception</a:t>
            </a:r>
            <a:endParaRPr sz="1100" dirty="0">
              <a:latin typeface="Arial MT"/>
              <a:cs typeface="Arial MT"/>
            </a:endParaRPr>
          </a:p>
          <a:p>
            <a:pPr marL="12700" marR="12065">
              <a:lnSpc>
                <a:spcPct val="110200"/>
              </a:lnSpc>
              <a:spcBef>
                <a:spcPts val="600"/>
              </a:spcBef>
            </a:pP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Par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exemple,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100" dirty="0">
                <a:solidFill>
                  <a:srgbClr val="112845"/>
                </a:solidFill>
                <a:latin typeface="Arial MT"/>
                <a:cs typeface="Arial MT"/>
              </a:rPr>
              <a:t>dans ce projet en plus des connaissances, représentations et compétences des élèves, devra travailler sur les dynamiques du couple et les rapports de pouvoir, les normes sociales et culturelles; la réalité du programme EVARS, l’accès à la contraception…</a:t>
            </a:r>
            <a:endParaRPr sz="1100" dirty="0">
              <a:latin typeface="Arial MT"/>
              <a:cs typeface="Arial MT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xfrm>
            <a:off x="5361559" y="7089299"/>
            <a:ext cx="2705734" cy="2743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>
              <a:lnSpc>
                <a:spcPts val="1130"/>
              </a:lnSpc>
              <a:spcBef>
                <a:spcPts val="10"/>
              </a:spcBef>
            </a:pPr>
            <a:r>
              <a:rPr spc="-10" dirty="0"/>
              <a:t>STARS-</a:t>
            </a:r>
            <a:r>
              <a:rPr dirty="0"/>
              <a:t>FIR</a:t>
            </a:r>
            <a:r>
              <a:rPr spc="-20" dirty="0"/>
              <a:t> </a:t>
            </a:r>
            <a:r>
              <a:rPr dirty="0"/>
              <a:t>:</a:t>
            </a:r>
            <a:r>
              <a:rPr spc="-5" dirty="0"/>
              <a:t> </a:t>
            </a:r>
            <a:r>
              <a:rPr dirty="0"/>
              <a:t>un</a:t>
            </a:r>
            <a:r>
              <a:rPr spc="-15" dirty="0"/>
              <a:t> </a:t>
            </a:r>
            <a:r>
              <a:rPr dirty="0"/>
              <a:t>guide</a:t>
            </a:r>
            <a:r>
              <a:rPr spc="-5" dirty="0"/>
              <a:t> </a:t>
            </a:r>
            <a:r>
              <a:rPr dirty="0"/>
              <a:t>pour</a:t>
            </a:r>
            <a:r>
              <a:rPr spc="-5" dirty="0"/>
              <a:t> </a:t>
            </a:r>
            <a:r>
              <a:rPr dirty="0"/>
              <a:t>la</a:t>
            </a:r>
            <a:r>
              <a:rPr spc="-15" dirty="0"/>
              <a:t> </a:t>
            </a:r>
            <a:r>
              <a:rPr dirty="0"/>
              <a:t>qualité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mon</a:t>
            </a:r>
            <a:r>
              <a:rPr spc="-5" dirty="0"/>
              <a:t> </a:t>
            </a:r>
            <a:r>
              <a:rPr dirty="0"/>
              <a:t>projet</a:t>
            </a:r>
            <a:r>
              <a:rPr spc="-15" dirty="0"/>
              <a:t> </a:t>
            </a:r>
            <a:r>
              <a:rPr spc="-50" dirty="0"/>
              <a:t>·</a:t>
            </a:r>
            <a:r>
              <a:rPr dirty="0"/>
              <a:t> Promotion</a:t>
            </a:r>
            <a:r>
              <a:rPr spc="-25" dirty="0"/>
              <a:t> </a:t>
            </a:r>
            <a:r>
              <a:rPr dirty="0"/>
              <a:t>Grand</a:t>
            </a:r>
            <a:r>
              <a:rPr spc="-30" dirty="0"/>
              <a:t> </a:t>
            </a:r>
            <a:r>
              <a:rPr spc="-25" dirty="0"/>
              <a:t>Est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70654" y="1623314"/>
            <a:ext cx="5420360" cy="160020"/>
          </a:xfrm>
          <a:custGeom>
            <a:avLst/>
            <a:gdLst/>
            <a:ahLst/>
            <a:cxnLst/>
            <a:rect l="l" t="t" r="r" b="b"/>
            <a:pathLst>
              <a:path w="5420359" h="160019">
                <a:moveTo>
                  <a:pt x="5419979" y="0"/>
                </a:moveTo>
                <a:lnTo>
                  <a:pt x="0" y="0"/>
                </a:lnTo>
                <a:lnTo>
                  <a:pt x="0" y="160020"/>
                </a:lnTo>
                <a:lnTo>
                  <a:pt x="5419979" y="160020"/>
                </a:lnTo>
                <a:lnTo>
                  <a:pt x="5419979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24991" y="6336567"/>
            <a:ext cx="8923020" cy="785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10400"/>
              </a:lnSpc>
              <a:spcBef>
                <a:spcPts val="105"/>
              </a:spcBef>
            </a:pPr>
            <a:r>
              <a:rPr sz="1200" b="1" dirty="0">
                <a:solidFill>
                  <a:srgbClr val="112845"/>
                </a:solidFill>
                <a:latin typeface="Arial"/>
                <a:cs typeface="Arial"/>
              </a:rPr>
              <a:t>3.</a:t>
            </a:r>
            <a:r>
              <a:rPr sz="12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12845"/>
                </a:solidFill>
                <a:latin typeface="Arial"/>
                <a:cs typeface="Arial"/>
              </a:rPr>
              <a:t>Les</a:t>
            </a:r>
            <a:r>
              <a:rPr sz="12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12845"/>
                </a:solidFill>
                <a:latin typeface="Arial"/>
                <a:cs typeface="Arial"/>
              </a:rPr>
              <a:t>objectifs</a:t>
            </a:r>
            <a:r>
              <a:rPr sz="12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12845"/>
                </a:solidFill>
                <a:latin typeface="Arial"/>
                <a:cs typeface="Arial"/>
              </a:rPr>
              <a:t>spécifiques</a:t>
            </a:r>
            <a:r>
              <a:rPr sz="12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(appelés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parfois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objectifs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intermédiaires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dans des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supports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tels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que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le</a:t>
            </a:r>
            <a:r>
              <a:rPr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Cerfa)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sont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des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objectifs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à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court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terme</a:t>
            </a:r>
            <a:r>
              <a:rPr sz="1100" b="1" spc="-3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50" dirty="0">
                <a:solidFill>
                  <a:srgbClr val="112845"/>
                </a:solidFill>
                <a:latin typeface="Arial"/>
                <a:cs typeface="Arial"/>
              </a:rPr>
              <a:t>: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ils</a:t>
            </a:r>
            <a:r>
              <a:rPr sz="1100" spc="-4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reposent</a:t>
            </a:r>
            <a:r>
              <a:rPr sz="1100" spc="-5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sur</a:t>
            </a:r>
            <a:r>
              <a:rPr sz="1100" spc="-5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les</a:t>
            </a:r>
            <a:r>
              <a:rPr sz="1100" spc="-5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facteurs</a:t>
            </a:r>
            <a:r>
              <a:rPr sz="1100" b="1" spc="-4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d’influence</a:t>
            </a:r>
            <a:r>
              <a:rPr sz="1100" b="1" spc="-4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de</a:t>
            </a:r>
            <a:r>
              <a:rPr sz="1100" b="1" spc="-5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chacun</a:t>
            </a:r>
            <a:r>
              <a:rPr sz="1100" b="1" spc="-4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de</a:t>
            </a:r>
            <a:r>
              <a:rPr sz="1100" b="1" spc="-4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vos</a:t>
            </a:r>
            <a:r>
              <a:rPr sz="1100" b="1" spc="-5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objectifs</a:t>
            </a:r>
            <a:r>
              <a:rPr sz="1100" b="1" spc="-4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stratégiques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.</a:t>
            </a:r>
            <a:r>
              <a:rPr sz="1100" spc="-4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Ces</a:t>
            </a:r>
            <a:r>
              <a:rPr sz="1100" spc="-6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facteurs</a:t>
            </a:r>
            <a:r>
              <a:rPr sz="1100" spc="-5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peuvent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porter</a:t>
            </a:r>
            <a:r>
              <a:rPr sz="1100" spc="-4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sur</a:t>
            </a:r>
            <a:r>
              <a:rPr sz="1100" spc="-4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plusieurs</a:t>
            </a:r>
            <a:r>
              <a:rPr sz="1100" spc="-4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aspects</a:t>
            </a:r>
            <a:r>
              <a:rPr sz="1100" spc="-4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que</a:t>
            </a:r>
            <a:r>
              <a:rPr sz="1100" spc="-4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nous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vous</a:t>
            </a:r>
            <a:r>
              <a:rPr sz="1100" spc="-4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détaillons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ci-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après.</a:t>
            </a:r>
            <a:r>
              <a:rPr sz="1100" spc="-5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Il</a:t>
            </a:r>
            <a:r>
              <a:rPr sz="1100" spc="-4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est</a:t>
            </a:r>
            <a:r>
              <a:rPr sz="1100" spc="-4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donc</a:t>
            </a:r>
            <a:r>
              <a:rPr sz="1100" spc="-4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important</a:t>
            </a:r>
            <a:r>
              <a:rPr sz="1100" spc="-4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pour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chacun</a:t>
            </a:r>
            <a:r>
              <a:rPr sz="1100" spc="-5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1100" spc="-4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vos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objectifs</a:t>
            </a:r>
            <a:r>
              <a:rPr sz="1100" spc="-5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stratégiques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1100" spc="-5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vous</a:t>
            </a:r>
            <a:r>
              <a:rPr sz="1100" spc="-5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demander</a:t>
            </a:r>
            <a:r>
              <a:rPr sz="1100" spc="-4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sur</a:t>
            </a:r>
            <a:r>
              <a:rPr sz="1100" spc="-4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quels</a:t>
            </a:r>
            <a:r>
              <a:rPr sz="1100" spc="-4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facteurs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vous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allez</a:t>
            </a:r>
            <a:r>
              <a:rPr sz="1100" spc="-5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formuler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des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objectifs</a:t>
            </a:r>
            <a:r>
              <a:rPr sz="1100" spc="-4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spécifiques</a:t>
            </a:r>
            <a:r>
              <a:rPr sz="1100" spc="-4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50" dirty="0">
                <a:solidFill>
                  <a:srgbClr val="112845"/>
                </a:solidFill>
                <a:latin typeface="Arial MT"/>
                <a:cs typeface="Arial MT"/>
              </a:rPr>
              <a:t>:</a:t>
            </a:r>
            <a:endParaRPr sz="1100" dirty="0"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57300"/>
            <a:ext cx="3792854" cy="4396740"/>
          </a:xfrm>
          <a:prstGeom prst="rect">
            <a:avLst/>
          </a:prstGeom>
        </p:spPr>
      </p:pic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062730"/>
              </p:ext>
            </p:extLst>
          </p:nvPr>
        </p:nvGraphicFramePr>
        <p:xfrm>
          <a:off x="-30703" y="974416"/>
          <a:ext cx="9806939" cy="50258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0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8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08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264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622935">
                        <a:lnSpc>
                          <a:spcPct val="100000"/>
                        </a:lnSpc>
                      </a:pPr>
                      <a:r>
                        <a:rPr lang="fr-FR" sz="1100" b="1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Définir</a:t>
                      </a:r>
                      <a:r>
                        <a:rPr lang="fr-FR" sz="1100" b="1" spc="-25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b="1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les</a:t>
                      </a:r>
                      <a:r>
                        <a:rPr lang="fr-FR" sz="1100" b="1" spc="-20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b="1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objectifs,</a:t>
                      </a:r>
                      <a:r>
                        <a:rPr lang="fr-FR" sz="1100" b="1" spc="-10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b="1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c’est</a:t>
                      </a:r>
                      <a:r>
                        <a:rPr lang="fr-FR" sz="1100" b="1" spc="-10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b="1" spc="-25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un</a:t>
                      </a:r>
                    </a:p>
                    <a:p>
                      <a:pPr marL="62293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lang="fr-FR" sz="1100" b="1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travail</a:t>
                      </a:r>
                      <a:r>
                        <a:rPr lang="fr-FR" sz="1100" b="1" spc="-15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b="1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important.</a:t>
                      </a:r>
                      <a:r>
                        <a:rPr lang="fr-FR" sz="1100" b="1" spc="-15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b="1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Mais</a:t>
                      </a:r>
                      <a:r>
                        <a:rPr lang="fr-FR" sz="1100" b="1" spc="-30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b="1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une</a:t>
                      </a:r>
                      <a:r>
                        <a:rPr lang="fr-FR" sz="1100" b="1" spc="-10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b="1" spc="-20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fois</a:t>
                      </a:r>
                      <a:endParaRPr lang="fr-FR" sz="1100" noProof="0" dirty="0">
                        <a:latin typeface="Arial"/>
                        <a:cs typeface="Arial"/>
                      </a:endParaRPr>
                    </a:p>
                    <a:p>
                      <a:pPr marL="62293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fr-FR" sz="1100" b="1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posés,</a:t>
                      </a:r>
                      <a:r>
                        <a:rPr lang="fr-FR" sz="1100" b="1" spc="-20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b="1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vous</a:t>
                      </a:r>
                      <a:r>
                        <a:rPr lang="fr-FR" sz="1100" b="1" spc="-35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b="1" spc="-10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savez </a:t>
                      </a:r>
                      <a:r>
                        <a:rPr lang="fr-FR" sz="1100" b="1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précisément</a:t>
                      </a:r>
                      <a:r>
                        <a:rPr lang="fr-FR" sz="1100" b="1" spc="-20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marL="62293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fr-FR" sz="1100" b="1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où</a:t>
                      </a:r>
                      <a:r>
                        <a:rPr lang="fr-FR" sz="1100" b="1" spc="-30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b="1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aller</a:t>
                      </a:r>
                      <a:r>
                        <a:rPr lang="fr-FR" sz="1100" b="1" spc="-30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b="1" spc="-20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avec </a:t>
                      </a:r>
                      <a:r>
                        <a:rPr lang="fr-FR" sz="1100" b="1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votre</a:t>
                      </a:r>
                      <a:r>
                        <a:rPr lang="fr-FR" sz="1100" b="1" spc="-10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b="1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projet</a:t>
                      </a:r>
                      <a:r>
                        <a:rPr lang="fr-FR" sz="1100" b="1" spc="-15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b="1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! </a:t>
                      </a:r>
                    </a:p>
                    <a:p>
                      <a:pPr marL="62293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fr-FR" sz="1100" b="1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lang="fr-FR" sz="1100" b="1" spc="-10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b="1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lang="fr-FR" sz="1100" b="1" spc="-25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b="1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plus,</a:t>
                      </a:r>
                      <a:r>
                        <a:rPr lang="fr-FR" sz="1100" b="1" spc="-5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b="1" spc="-25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ça </a:t>
                      </a:r>
                      <a:r>
                        <a:rPr lang="fr-FR" sz="1100" b="1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vous</a:t>
                      </a:r>
                      <a:r>
                        <a:rPr lang="fr-FR" sz="1100" b="1" spc="-15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b="1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sera</a:t>
                      </a:r>
                      <a:r>
                        <a:rPr lang="fr-FR" sz="1100" b="1" spc="-10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b="1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utile</a:t>
                      </a:r>
                      <a:r>
                        <a:rPr lang="fr-FR" sz="1100" b="1" spc="-25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b="1" spc="-20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pour </a:t>
                      </a:r>
                    </a:p>
                    <a:p>
                      <a:pPr marL="62293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fr-FR" sz="1100" b="1" spc="-10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l’évaluation…</a:t>
                      </a:r>
                      <a:endParaRPr lang="fr-FR" sz="1100" noProof="0" dirty="0">
                        <a:latin typeface="Arial"/>
                        <a:cs typeface="Arial"/>
                      </a:endParaRPr>
                    </a:p>
                    <a:p>
                      <a:pPr marL="62293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lang="fr-FR" sz="1100" noProof="0" dirty="0">
                        <a:solidFill>
                          <a:srgbClr val="112845"/>
                        </a:solidFill>
                        <a:latin typeface="Arial MT"/>
                      </a:endParaRPr>
                    </a:p>
                    <a:p>
                      <a:pPr marL="62293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fr-FR" sz="1100" noProof="0" dirty="0">
                          <a:solidFill>
                            <a:srgbClr val="112845"/>
                          </a:solidFill>
                          <a:latin typeface="Arial MT"/>
                        </a:rPr>
                        <a:t>De</a:t>
                      </a:r>
                      <a:r>
                        <a:rPr lang="fr-FR" sz="1100" spc="-30" noProof="0" dirty="0">
                          <a:solidFill>
                            <a:srgbClr val="112845"/>
                          </a:solidFill>
                          <a:latin typeface="Arial MT"/>
                        </a:rPr>
                        <a:t> </a:t>
                      </a:r>
                      <a:r>
                        <a:rPr lang="fr-FR" sz="1100" noProof="0" dirty="0">
                          <a:solidFill>
                            <a:srgbClr val="112845"/>
                          </a:solidFill>
                          <a:latin typeface="Arial MT"/>
                        </a:rPr>
                        <a:t>manière</a:t>
                      </a:r>
                      <a:r>
                        <a:rPr lang="fr-FR" sz="1100" spc="-40" noProof="0" dirty="0">
                          <a:solidFill>
                            <a:srgbClr val="112845"/>
                          </a:solidFill>
                          <a:latin typeface="Arial MT"/>
                        </a:rPr>
                        <a:t> </a:t>
                      </a:r>
                      <a:r>
                        <a:rPr lang="fr-FR" sz="1100" noProof="0" dirty="0">
                          <a:solidFill>
                            <a:srgbClr val="112845"/>
                          </a:solidFill>
                          <a:latin typeface="Arial MT"/>
                        </a:rPr>
                        <a:t>générale,</a:t>
                      </a:r>
                      <a:r>
                        <a:rPr lang="fr-FR" sz="1100" spc="-30" noProof="0" dirty="0">
                          <a:solidFill>
                            <a:srgbClr val="112845"/>
                          </a:solidFill>
                          <a:latin typeface="Arial MT"/>
                        </a:rPr>
                        <a:t> </a:t>
                      </a:r>
                      <a:r>
                        <a:rPr lang="fr-FR" sz="1100" b="1" spc="-25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les</a:t>
                      </a:r>
                      <a:endParaRPr lang="fr-FR" sz="1100" noProof="0" dirty="0">
                        <a:latin typeface="Arial"/>
                        <a:cs typeface="Arial"/>
                      </a:endParaRPr>
                    </a:p>
                    <a:p>
                      <a:pPr marL="622935" marR="1182370">
                        <a:lnSpc>
                          <a:spcPct val="110000"/>
                        </a:lnSpc>
                        <a:spcBef>
                          <a:spcPts val="10"/>
                        </a:spcBef>
                      </a:pPr>
                      <a:r>
                        <a:rPr lang="fr-FR" sz="1100" b="1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objectifs</a:t>
                      </a:r>
                      <a:r>
                        <a:rPr lang="fr-FR" sz="1100" b="1" spc="-35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b="1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se</a:t>
                      </a:r>
                      <a:r>
                        <a:rPr lang="fr-FR" sz="1100" b="1" spc="-20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b="1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définissent</a:t>
                      </a:r>
                      <a:r>
                        <a:rPr lang="fr-FR" sz="1100" b="1" spc="-30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b="1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selon</a:t>
                      </a:r>
                      <a:r>
                        <a:rPr lang="fr-FR" sz="1100" b="1" spc="-25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b="1" spc="-50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4 </a:t>
                      </a:r>
                      <a:r>
                        <a:rPr lang="fr-FR" sz="1100" b="1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niveaux</a:t>
                      </a:r>
                      <a:r>
                        <a:rPr lang="fr-FR" sz="1100" noProof="0" dirty="0">
                          <a:solidFill>
                            <a:srgbClr val="112845"/>
                          </a:solidFill>
                          <a:latin typeface="Arial MT"/>
                        </a:rPr>
                        <a:t>,</a:t>
                      </a:r>
                      <a:r>
                        <a:rPr lang="fr-FR" sz="1100" spc="-30" noProof="0" dirty="0">
                          <a:solidFill>
                            <a:srgbClr val="112845"/>
                          </a:solidFill>
                          <a:latin typeface="Arial MT"/>
                        </a:rPr>
                        <a:t> </a:t>
                      </a:r>
                      <a:r>
                        <a:rPr lang="fr-FR" sz="1100" noProof="0" dirty="0">
                          <a:solidFill>
                            <a:srgbClr val="112845"/>
                          </a:solidFill>
                          <a:latin typeface="Arial MT"/>
                        </a:rPr>
                        <a:t>mais</a:t>
                      </a:r>
                      <a:r>
                        <a:rPr lang="fr-FR" sz="1100" spc="-35" noProof="0" dirty="0">
                          <a:solidFill>
                            <a:srgbClr val="112845"/>
                          </a:solidFill>
                          <a:latin typeface="Arial MT"/>
                        </a:rPr>
                        <a:t> </a:t>
                      </a:r>
                      <a:r>
                        <a:rPr lang="fr-FR" sz="1100" noProof="0" dirty="0">
                          <a:solidFill>
                            <a:srgbClr val="112845"/>
                          </a:solidFill>
                          <a:latin typeface="Arial MT"/>
                        </a:rPr>
                        <a:t>il</a:t>
                      </a:r>
                      <a:r>
                        <a:rPr lang="fr-FR" sz="1100" spc="-20" noProof="0" dirty="0">
                          <a:solidFill>
                            <a:srgbClr val="112845"/>
                          </a:solidFill>
                          <a:latin typeface="Arial MT"/>
                        </a:rPr>
                        <a:t> </a:t>
                      </a:r>
                      <a:r>
                        <a:rPr lang="fr-FR" sz="1100" noProof="0" dirty="0">
                          <a:solidFill>
                            <a:srgbClr val="112845"/>
                          </a:solidFill>
                          <a:latin typeface="Arial MT"/>
                        </a:rPr>
                        <a:t>est</a:t>
                      </a:r>
                      <a:r>
                        <a:rPr lang="fr-FR" sz="1100" spc="-30" noProof="0" dirty="0">
                          <a:solidFill>
                            <a:srgbClr val="112845"/>
                          </a:solidFill>
                          <a:latin typeface="Arial MT"/>
                        </a:rPr>
                        <a:t> </a:t>
                      </a:r>
                      <a:r>
                        <a:rPr lang="fr-FR" sz="1100" noProof="0" dirty="0">
                          <a:solidFill>
                            <a:srgbClr val="112845"/>
                          </a:solidFill>
                          <a:latin typeface="Arial MT"/>
                        </a:rPr>
                        <a:t>possible</a:t>
                      </a:r>
                      <a:r>
                        <a:rPr lang="fr-FR" sz="1100" spc="-25" noProof="0" dirty="0">
                          <a:solidFill>
                            <a:srgbClr val="112845"/>
                          </a:solidFill>
                          <a:latin typeface="Arial MT"/>
                        </a:rPr>
                        <a:t> que </a:t>
                      </a:r>
                      <a:r>
                        <a:rPr lang="fr-FR" sz="1100" noProof="0" dirty="0">
                          <a:solidFill>
                            <a:srgbClr val="112845"/>
                          </a:solidFill>
                          <a:latin typeface="Arial MT"/>
                        </a:rPr>
                        <a:t>votre</a:t>
                      </a:r>
                      <a:r>
                        <a:rPr lang="fr-FR" sz="1100" spc="-25" noProof="0" dirty="0">
                          <a:solidFill>
                            <a:srgbClr val="112845"/>
                          </a:solidFill>
                          <a:latin typeface="Arial MT"/>
                        </a:rPr>
                        <a:t> </a:t>
                      </a:r>
                      <a:r>
                        <a:rPr lang="fr-FR" sz="1100" noProof="0" dirty="0">
                          <a:solidFill>
                            <a:srgbClr val="112845"/>
                          </a:solidFill>
                          <a:latin typeface="Arial MT"/>
                        </a:rPr>
                        <a:t>projet</a:t>
                      </a:r>
                      <a:r>
                        <a:rPr lang="fr-FR" sz="1100" spc="-15" noProof="0" dirty="0">
                          <a:solidFill>
                            <a:srgbClr val="112845"/>
                          </a:solidFill>
                          <a:latin typeface="Arial MT"/>
                        </a:rPr>
                        <a:t> </a:t>
                      </a:r>
                      <a:r>
                        <a:rPr lang="fr-FR" sz="1100" noProof="0" dirty="0">
                          <a:solidFill>
                            <a:srgbClr val="112845"/>
                          </a:solidFill>
                          <a:latin typeface="Arial MT"/>
                        </a:rPr>
                        <a:t>ne</a:t>
                      </a:r>
                      <a:r>
                        <a:rPr lang="fr-FR" sz="1100" spc="-20" noProof="0" dirty="0">
                          <a:solidFill>
                            <a:srgbClr val="112845"/>
                          </a:solidFill>
                          <a:latin typeface="Arial MT"/>
                        </a:rPr>
                        <a:t> </a:t>
                      </a:r>
                      <a:r>
                        <a:rPr lang="fr-FR" sz="1100" noProof="0" dirty="0">
                          <a:solidFill>
                            <a:srgbClr val="112845"/>
                          </a:solidFill>
                          <a:latin typeface="Arial MT"/>
                        </a:rPr>
                        <a:t>repose</a:t>
                      </a:r>
                      <a:r>
                        <a:rPr lang="fr-FR" sz="1100" spc="-20" noProof="0" dirty="0">
                          <a:solidFill>
                            <a:srgbClr val="112845"/>
                          </a:solidFill>
                          <a:latin typeface="Arial MT"/>
                        </a:rPr>
                        <a:t> </a:t>
                      </a:r>
                      <a:r>
                        <a:rPr lang="fr-FR" sz="1100" noProof="0" dirty="0">
                          <a:solidFill>
                            <a:srgbClr val="112845"/>
                          </a:solidFill>
                          <a:latin typeface="Arial MT"/>
                        </a:rPr>
                        <a:t>que</a:t>
                      </a:r>
                      <a:r>
                        <a:rPr lang="fr-FR" sz="1100" spc="-10" noProof="0" dirty="0">
                          <a:solidFill>
                            <a:srgbClr val="112845"/>
                          </a:solidFill>
                          <a:latin typeface="Arial MT"/>
                        </a:rPr>
                        <a:t> </a:t>
                      </a:r>
                      <a:r>
                        <a:rPr lang="fr-FR" sz="1100" noProof="0" dirty="0">
                          <a:solidFill>
                            <a:srgbClr val="112845"/>
                          </a:solidFill>
                          <a:latin typeface="Arial MT"/>
                        </a:rPr>
                        <a:t>sur</a:t>
                      </a:r>
                      <a:r>
                        <a:rPr lang="fr-FR" sz="1100" spc="-10" noProof="0" dirty="0">
                          <a:solidFill>
                            <a:srgbClr val="112845"/>
                          </a:solidFill>
                          <a:latin typeface="Arial MT"/>
                        </a:rPr>
                        <a:t> </a:t>
                      </a:r>
                      <a:r>
                        <a:rPr lang="fr-FR" sz="1100" spc="-50" noProof="0" dirty="0">
                          <a:solidFill>
                            <a:srgbClr val="112845"/>
                          </a:solidFill>
                          <a:latin typeface="Arial MT"/>
                        </a:rPr>
                        <a:t>3 </a:t>
                      </a:r>
                      <a:r>
                        <a:rPr lang="fr-FR" sz="1100" noProof="0" dirty="0">
                          <a:solidFill>
                            <a:srgbClr val="112845"/>
                          </a:solidFill>
                          <a:latin typeface="Arial MT"/>
                        </a:rPr>
                        <a:t>(selon</a:t>
                      </a:r>
                      <a:r>
                        <a:rPr lang="fr-FR" sz="1100" spc="-30" noProof="0" dirty="0">
                          <a:solidFill>
                            <a:srgbClr val="112845"/>
                          </a:solidFill>
                          <a:latin typeface="Arial MT"/>
                        </a:rPr>
                        <a:t> </a:t>
                      </a:r>
                      <a:r>
                        <a:rPr lang="fr-FR" sz="1100" noProof="0" dirty="0">
                          <a:solidFill>
                            <a:srgbClr val="112845"/>
                          </a:solidFill>
                          <a:latin typeface="Arial MT"/>
                        </a:rPr>
                        <a:t>l’ampleur</a:t>
                      </a:r>
                      <a:r>
                        <a:rPr lang="fr-FR" sz="1100" spc="-20" noProof="0" dirty="0">
                          <a:solidFill>
                            <a:srgbClr val="112845"/>
                          </a:solidFill>
                          <a:latin typeface="Arial MT"/>
                        </a:rPr>
                        <a:t> </a:t>
                      </a:r>
                      <a:r>
                        <a:rPr lang="fr-FR" sz="1100" noProof="0" dirty="0">
                          <a:solidFill>
                            <a:srgbClr val="112845"/>
                          </a:solidFill>
                          <a:latin typeface="Arial MT"/>
                        </a:rPr>
                        <a:t>du</a:t>
                      </a:r>
                      <a:r>
                        <a:rPr lang="fr-FR" sz="1100" spc="-35" noProof="0" dirty="0">
                          <a:solidFill>
                            <a:srgbClr val="112845"/>
                          </a:solidFill>
                          <a:latin typeface="Arial MT"/>
                        </a:rPr>
                        <a:t> </a:t>
                      </a:r>
                      <a:r>
                        <a:rPr lang="fr-FR" sz="1100" spc="-10" noProof="0" dirty="0">
                          <a:solidFill>
                            <a:srgbClr val="112845"/>
                          </a:solidFill>
                          <a:latin typeface="Arial MT"/>
                        </a:rPr>
                        <a:t>projet).</a:t>
                      </a:r>
                      <a:endParaRPr lang="fr-FR" sz="1100" noProof="0" dirty="0">
                        <a:latin typeface="Arial MT"/>
                      </a:endParaRPr>
                    </a:p>
                    <a:p>
                      <a:pPr marL="62293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fr-FR" sz="1100" noProof="0" dirty="0">
                          <a:solidFill>
                            <a:srgbClr val="112845"/>
                          </a:solidFill>
                          <a:latin typeface="Arial MT"/>
                        </a:rPr>
                        <a:t>Ce</a:t>
                      </a:r>
                      <a:r>
                        <a:rPr lang="fr-FR" sz="1100" spc="-30" noProof="0" dirty="0">
                          <a:solidFill>
                            <a:srgbClr val="112845"/>
                          </a:solidFill>
                          <a:latin typeface="Arial MT"/>
                        </a:rPr>
                        <a:t> </a:t>
                      </a:r>
                      <a:r>
                        <a:rPr lang="fr-FR" sz="1100" noProof="0" dirty="0">
                          <a:solidFill>
                            <a:srgbClr val="112845"/>
                          </a:solidFill>
                          <a:latin typeface="Arial MT"/>
                        </a:rPr>
                        <a:t>qui</a:t>
                      </a:r>
                      <a:r>
                        <a:rPr lang="fr-FR" sz="1100" spc="-25" noProof="0" dirty="0">
                          <a:solidFill>
                            <a:srgbClr val="112845"/>
                          </a:solidFill>
                          <a:latin typeface="Arial MT"/>
                        </a:rPr>
                        <a:t> </a:t>
                      </a:r>
                      <a:r>
                        <a:rPr lang="fr-FR" sz="1100" noProof="0" dirty="0">
                          <a:solidFill>
                            <a:srgbClr val="112845"/>
                          </a:solidFill>
                          <a:latin typeface="Arial MT"/>
                        </a:rPr>
                        <a:t>est</a:t>
                      </a:r>
                      <a:r>
                        <a:rPr lang="fr-FR" sz="1100" spc="-35" noProof="0" dirty="0">
                          <a:solidFill>
                            <a:srgbClr val="112845"/>
                          </a:solidFill>
                          <a:latin typeface="Arial MT"/>
                        </a:rPr>
                        <a:t> </a:t>
                      </a:r>
                      <a:r>
                        <a:rPr lang="fr-FR" sz="1100" noProof="0" dirty="0">
                          <a:solidFill>
                            <a:srgbClr val="112845"/>
                          </a:solidFill>
                          <a:latin typeface="Arial MT"/>
                        </a:rPr>
                        <a:t>essentiel,</a:t>
                      </a:r>
                      <a:r>
                        <a:rPr lang="fr-FR" sz="1100" spc="-15" noProof="0" dirty="0">
                          <a:solidFill>
                            <a:srgbClr val="112845"/>
                          </a:solidFill>
                          <a:latin typeface="Arial MT"/>
                        </a:rPr>
                        <a:t> </a:t>
                      </a:r>
                      <a:r>
                        <a:rPr lang="fr-FR" sz="1100" noProof="0" dirty="0">
                          <a:solidFill>
                            <a:srgbClr val="112845"/>
                          </a:solidFill>
                          <a:latin typeface="Arial MT"/>
                        </a:rPr>
                        <a:t>c’est</a:t>
                      </a:r>
                      <a:r>
                        <a:rPr lang="fr-FR" sz="1100" spc="-20" noProof="0" dirty="0">
                          <a:solidFill>
                            <a:srgbClr val="112845"/>
                          </a:solidFill>
                          <a:latin typeface="Arial MT"/>
                        </a:rPr>
                        <a:t> </a:t>
                      </a:r>
                      <a:r>
                        <a:rPr lang="fr-FR" sz="1100" spc="-25" noProof="0" dirty="0">
                          <a:solidFill>
                            <a:srgbClr val="112845"/>
                          </a:solidFill>
                          <a:latin typeface="Arial MT"/>
                        </a:rPr>
                        <a:t>de</a:t>
                      </a:r>
                      <a:endParaRPr lang="fr-FR" sz="1100" noProof="0" dirty="0">
                        <a:latin typeface="Arial MT"/>
                      </a:endParaRPr>
                    </a:p>
                    <a:p>
                      <a:pPr marL="622935" marR="1191895">
                        <a:lnSpc>
                          <a:spcPct val="110000"/>
                        </a:lnSpc>
                        <a:spcBef>
                          <a:spcPts val="15"/>
                        </a:spcBef>
                      </a:pPr>
                      <a:r>
                        <a:rPr lang="fr-FR" sz="1100" noProof="0" dirty="0">
                          <a:solidFill>
                            <a:srgbClr val="112845"/>
                          </a:solidFill>
                          <a:latin typeface="Arial MT"/>
                        </a:rPr>
                        <a:t>distinguer</a:t>
                      </a:r>
                      <a:r>
                        <a:rPr lang="fr-FR" sz="1100" spc="-15" noProof="0" dirty="0">
                          <a:solidFill>
                            <a:srgbClr val="112845"/>
                          </a:solidFill>
                          <a:latin typeface="Arial MT"/>
                        </a:rPr>
                        <a:t> </a:t>
                      </a:r>
                      <a:r>
                        <a:rPr lang="fr-FR" sz="1100" b="1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sur</a:t>
                      </a:r>
                      <a:r>
                        <a:rPr lang="fr-FR" sz="1100" b="1" spc="-30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b="1" spc="-20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quels </a:t>
                      </a:r>
                      <a:r>
                        <a:rPr lang="fr-FR" sz="1100" b="1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déterminants</a:t>
                      </a:r>
                      <a:r>
                        <a:rPr lang="fr-FR" sz="1100" b="1" spc="-20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b="1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lang="fr-FR" sz="1100" b="1" spc="-15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b="1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sur</a:t>
                      </a:r>
                      <a:r>
                        <a:rPr lang="fr-FR" sz="1100" b="1" spc="-15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b="1" spc="-10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quels </a:t>
                      </a:r>
                      <a:r>
                        <a:rPr lang="fr-FR" sz="1100" b="1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facteurs</a:t>
                      </a:r>
                      <a:r>
                        <a:rPr lang="fr-FR" sz="1100" b="1" spc="-35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b="1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d’influence</a:t>
                      </a:r>
                      <a:r>
                        <a:rPr lang="fr-FR" sz="1100" b="1" spc="-30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b="1" spc="-20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vous </a:t>
                      </a:r>
                      <a:r>
                        <a:rPr lang="fr-FR" sz="1100" b="1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souhaitez</a:t>
                      </a:r>
                      <a:r>
                        <a:rPr lang="fr-FR" sz="1100" b="1" spc="-25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b="1" noProof="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agir </a:t>
                      </a:r>
                      <a:r>
                        <a:rPr lang="fr-FR" sz="1100" noProof="0" dirty="0">
                          <a:solidFill>
                            <a:srgbClr val="112845"/>
                          </a:solidFill>
                          <a:latin typeface="Arial MT"/>
                        </a:rPr>
                        <a:t>dans</a:t>
                      </a:r>
                      <a:r>
                        <a:rPr lang="fr-FR" sz="1100" spc="-20" noProof="0" dirty="0">
                          <a:solidFill>
                            <a:srgbClr val="112845"/>
                          </a:solidFill>
                          <a:latin typeface="Arial MT"/>
                        </a:rPr>
                        <a:t> </a:t>
                      </a:r>
                      <a:r>
                        <a:rPr lang="fr-FR" sz="1100" noProof="0" dirty="0">
                          <a:solidFill>
                            <a:srgbClr val="112845"/>
                          </a:solidFill>
                          <a:latin typeface="Arial MT"/>
                        </a:rPr>
                        <a:t>votre</a:t>
                      </a:r>
                      <a:r>
                        <a:rPr lang="fr-FR" sz="1100" spc="-15" noProof="0" dirty="0">
                          <a:solidFill>
                            <a:srgbClr val="112845"/>
                          </a:solidFill>
                          <a:latin typeface="Arial MT"/>
                        </a:rPr>
                        <a:t> </a:t>
                      </a:r>
                      <a:r>
                        <a:rPr lang="fr-FR" sz="1100" spc="-10" noProof="0" dirty="0">
                          <a:solidFill>
                            <a:srgbClr val="112845"/>
                          </a:solidFill>
                          <a:latin typeface="Arial MT"/>
                        </a:rPr>
                        <a:t>projet.</a:t>
                      </a:r>
                      <a:endParaRPr lang="fr-FR" sz="1100" noProof="0" dirty="0">
                        <a:latin typeface="Arial MT"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ts val="1325"/>
                        </a:lnSpc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1.</a:t>
                      </a:r>
                      <a:r>
                        <a:rPr sz="1200" b="1" spc="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Un</a:t>
                      </a:r>
                      <a:r>
                        <a:rPr sz="1200" b="1" spc="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objectif</a:t>
                      </a:r>
                      <a:r>
                        <a:rPr sz="1200" b="1" spc="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général</a:t>
                      </a:r>
                      <a:r>
                        <a:rPr sz="12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est</a:t>
                      </a:r>
                      <a:r>
                        <a:rPr sz="1100" spc="5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un</a:t>
                      </a:r>
                      <a:r>
                        <a:rPr sz="1100" spc="3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objectif</a:t>
                      </a:r>
                      <a:r>
                        <a:rPr sz="1100" spc="5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100" spc="3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santé</a:t>
                      </a:r>
                      <a:r>
                        <a:rPr sz="1100" spc="45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b="1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à</a:t>
                      </a:r>
                      <a:r>
                        <a:rPr sz="1100" b="1" spc="45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long</a:t>
                      </a:r>
                      <a:r>
                        <a:rPr sz="1100" b="1" spc="4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terme</a:t>
                      </a:r>
                      <a:r>
                        <a:rPr sz="1100" b="1" spc="45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et</a:t>
                      </a:r>
                      <a:r>
                        <a:rPr sz="1100" spc="5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porte</a:t>
                      </a:r>
                      <a:r>
                        <a:rPr sz="1100" spc="35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sur</a:t>
                      </a:r>
                      <a:r>
                        <a:rPr sz="1100" spc="55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b="1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100" b="1" spc="45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qualité</a:t>
                      </a:r>
                      <a:r>
                        <a:rPr sz="1100" b="1" spc="45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100" b="1" spc="45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vie,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R="24130">
                        <a:lnSpc>
                          <a:spcPct val="110000"/>
                        </a:lnSpc>
                        <a:spcBef>
                          <a:spcPts val="25"/>
                        </a:spcBef>
                      </a:pPr>
                      <a:r>
                        <a:rPr sz="1100" b="1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l’espérance</a:t>
                      </a:r>
                      <a:r>
                        <a:rPr sz="1100" b="1" spc="-6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100" b="1" spc="-7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vie,</a:t>
                      </a:r>
                      <a:r>
                        <a:rPr sz="1100" b="1" spc="-5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100" b="1" spc="-7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mortalité</a:t>
                      </a:r>
                      <a:r>
                        <a:rPr sz="1100" b="1" spc="-45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ou</a:t>
                      </a:r>
                      <a:r>
                        <a:rPr sz="1100" b="1" spc="-6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encore</a:t>
                      </a:r>
                      <a:r>
                        <a:rPr sz="1100" b="1" spc="-55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100" b="1" spc="-75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morbidité.</a:t>
                      </a:r>
                      <a:r>
                        <a:rPr sz="1100" b="1" spc="-5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C’est</a:t>
                      </a:r>
                      <a:r>
                        <a:rPr sz="1100" spc="-5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le</a:t>
                      </a:r>
                      <a:r>
                        <a:rPr sz="1100" spc="-45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but</a:t>
                      </a:r>
                      <a:r>
                        <a:rPr sz="1100" spc="-5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global</a:t>
                      </a:r>
                      <a:r>
                        <a:rPr sz="1100" spc="-55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100" spc="-6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votre</a:t>
                      </a:r>
                      <a:r>
                        <a:rPr sz="1100" spc="-55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projet.</a:t>
                      </a:r>
                      <a:r>
                        <a:rPr sz="1100" spc="-5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25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Cet 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objectif</a:t>
                      </a:r>
                      <a:r>
                        <a:rPr sz="1100" spc="-5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est</a:t>
                      </a:r>
                      <a:r>
                        <a:rPr sz="1100" spc="-5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à</a:t>
                      </a:r>
                      <a:r>
                        <a:rPr sz="1100" spc="-2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long</a:t>
                      </a:r>
                      <a:r>
                        <a:rPr sz="1100" spc="-25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terme</a:t>
                      </a:r>
                      <a:r>
                        <a:rPr sz="1100" spc="-2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et</a:t>
                      </a:r>
                      <a:r>
                        <a:rPr sz="1100" spc="-1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ne</a:t>
                      </a:r>
                      <a:r>
                        <a:rPr sz="1100" spc="-2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peut</a:t>
                      </a:r>
                      <a:r>
                        <a:rPr sz="1100" spc="-2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souvent</a:t>
                      </a:r>
                      <a:r>
                        <a:rPr sz="1100" spc="-5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pas</a:t>
                      </a:r>
                      <a:r>
                        <a:rPr sz="1100" spc="-2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être</a:t>
                      </a:r>
                      <a:r>
                        <a:rPr sz="1100" spc="-25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évalué</a:t>
                      </a:r>
                      <a:r>
                        <a:rPr sz="1100" spc="-1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à</a:t>
                      </a:r>
                      <a:r>
                        <a:rPr sz="1100" spc="-15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la</a:t>
                      </a:r>
                      <a:r>
                        <a:rPr sz="1100" spc="-2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fin</a:t>
                      </a:r>
                      <a:r>
                        <a:rPr sz="1100" spc="-15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du</a:t>
                      </a:r>
                      <a:r>
                        <a:rPr sz="1100" spc="-2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projet.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  <a:p>
                      <a:pPr marL="120014" indent="-120014">
                        <a:lnSpc>
                          <a:spcPts val="1235"/>
                        </a:lnSpc>
                        <a:spcBef>
                          <a:spcPts val="735"/>
                        </a:spcBef>
                        <a:buChar char="&gt;"/>
                        <a:tabLst>
                          <a:tab pos="120014" algn="l"/>
                        </a:tabLst>
                      </a:pPr>
                      <a:r>
                        <a:rPr lang="fr-FR" sz="1100" dirty="0">
                          <a:solidFill>
                            <a:srgbClr val="112845"/>
                          </a:solidFill>
                          <a:highlight>
                            <a:srgbClr val="C0C0C0"/>
                          </a:highlight>
                          <a:latin typeface="Arial MT"/>
                          <a:cs typeface="Arial MT"/>
                        </a:rPr>
                        <a:t>Permettre aux lycéens de Guadeloupe de connaître, comprendre et accéder à une contraception adaptée à leur situation, en lien avec les acteurs de la santé scolaire et de la santé sexuelle, pour prévenir les grossesses non prévues et les IVG.</a:t>
                      </a:r>
                      <a:endParaRPr sz="1100" dirty="0">
                        <a:highlight>
                          <a:srgbClr val="C0C0C0"/>
                        </a:highlight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119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127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R="24130" algn="just">
                        <a:lnSpc>
                          <a:spcPct val="110700"/>
                        </a:lnSpc>
                      </a:pPr>
                      <a:r>
                        <a:rPr sz="12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2.</a:t>
                      </a:r>
                      <a:r>
                        <a:rPr sz="1200" b="1" spc="38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Les</a:t>
                      </a:r>
                      <a:r>
                        <a:rPr sz="1200" b="1" spc="37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objectifs</a:t>
                      </a:r>
                      <a:r>
                        <a:rPr sz="1200" b="1" spc="39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stratégiques</a:t>
                      </a:r>
                      <a:r>
                        <a:rPr sz="1200" b="1" spc="375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(appelés</a:t>
                      </a:r>
                      <a:r>
                        <a:rPr sz="1100" spc="37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parfois</a:t>
                      </a:r>
                      <a:r>
                        <a:rPr sz="1100" spc="355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objectifs</a:t>
                      </a:r>
                      <a:r>
                        <a:rPr sz="1100" spc="36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intermédiaires</a:t>
                      </a:r>
                      <a:r>
                        <a:rPr sz="1100" spc="365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dans</a:t>
                      </a:r>
                      <a:r>
                        <a:rPr sz="1100" spc="35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certains 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supports</a:t>
                      </a:r>
                      <a:r>
                        <a:rPr sz="1100" spc="25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tels</a:t>
                      </a:r>
                      <a:r>
                        <a:rPr sz="1100" spc="25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que</a:t>
                      </a:r>
                      <a:r>
                        <a:rPr sz="1100" spc="35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le</a:t>
                      </a:r>
                      <a:r>
                        <a:rPr sz="1100" spc="35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Cerfa) sont</a:t>
                      </a:r>
                      <a:r>
                        <a:rPr sz="1100" spc="4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les</a:t>
                      </a:r>
                      <a:r>
                        <a:rPr sz="1100" spc="2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objectifs</a:t>
                      </a:r>
                      <a:r>
                        <a:rPr sz="1100" spc="35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b="1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à</a:t>
                      </a:r>
                      <a:r>
                        <a:rPr sz="1100" b="1" spc="2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moyen</a:t>
                      </a:r>
                      <a:r>
                        <a:rPr sz="1100" b="1" spc="3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terme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.</a:t>
                      </a:r>
                      <a:r>
                        <a:rPr sz="1100" spc="3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Ils</a:t>
                      </a:r>
                      <a:r>
                        <a:rPr sz="1100" spc="25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portent</a:t>
                      </a:r>
                      <a:r>
                        <a:rPr sz="1100" spc="15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sur</a:t>
                      </a:r>
                      <a:r>
                        <a:rPr sz="1100" spc="35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b="1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les</a:t>
                      </a:r>
                      <a:r>
                        <a:rPr sz="1100" b="1" spc="3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déterminants </a:t>
                      </a:r>
                      <a:r>
                        <a:rPr sz="1100" b="1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100" b="1" spc="-15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votre</a:t>
                      </a:r>
                      <a:r>
                        <a:rPr sz="1100" b="1" spc="-2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objectif</a:t>
                      </a:r>
                      <a:r>
                        <a:rPr sz="1100" b="1" spc="-1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général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,</a:t>
                      </a:r>
                      <a:r>
                        <a:rPr sz="1100" spc="-15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1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c’est-à-</a:t>
                      </a:r>
                      <a:r>
                        <a:rPr sz="110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dire</a:t>
                      </a:r>
                      <a:r>
                        <a:rPr sz="1100" spc="-25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100" spc="-50" dirty="0">
                          <a:solidFill>
                            <a:srgbClr val="112845"/>
                          </a:solidFill>
                          <a:latin typeface="Arial MT"/>
                          <a:cs typeface="Arial MT"/>
                        </a:rPr>
                        <a:t>:</a:t>
                      </a:r>
                      <a:endParaRPr sz="1100" dirty="0">
                        <a:latin typeface="Arial MT"/>
                        <a:cs typeface="Arial MT"/>
                      </a:endParaRPr>
                    </a:p>
                  </a:txBody>
                  <a:tcPr marL="0" marR="0" marT="13271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577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808355">
                        <a:lnSpc>
                          <a:spcPct val="110000"/>
                        </a:lnSpc>
                        <a:spcBef>
                          <a:spcPts val="475"/>
                        </a:spcBef>
                      </a:pPr>
                      <a:r>
                        <a:rPr sz="1100" b="1" spc="-1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L’environnement physique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R="140970">
                        <a:lnSpc>
                          <a:spcPct val="110300"/>
                        </a:lnSpc>
                        <a:spcBef>
                          <a:spcPts val="595"/>
                        </a:spcBef>
                      </a:pPr>
                      <a:r>
                        <a:rPr lang="fr-FR" sz="1050" dirty="0">
                          <a:solidFill>
                            <a:srgbClr val="112845"/>
                          </a:solidFill>
                          <a:highlight>
                            <a:srgbClr val="C0C0C0"/>
                          </a:highlight>
                          <a:latin typeface="Arial MT"/>
                          <a:ea typeface="+mn-ea"/>
                          <a:cs typeface="Arial MT"/>
                        </a:rPr>
                        <a:t>Garantir des lieux identifiés, accessibles et rassurants au sein ou à proximité des établissements.</a:t>
                      </a:r>
                    </a:p>
                    <a:p>
                      <a:pPr marR="140970">
                        <a:lnSpc>
                          <a:spcPct val="110300"/>
                        </a:lnSpc>
                        <a:spcBef>
                          <a:spcPts val="595"/>
                        </a:spcBef>
                      </a:pPr>
                      <a:r>
                        <a:rPr lang="fr-FR" sz="1050" dirty="0">
                          <a:solidFill>
                            <a:srgbClr val="112845"/>
                          </a:solidFill>
                          <a:highlight>
                            <a:srgbClr val="C0C0C0"/>
                          </a:highlight>
                          <a:latin typeface="Arial MT"/>
                          <a:ea typeface="+mn-ea"/>
                          <a:cs typeface="Arial MT"/>
                        </a:rPr>
                        <a:t>Faciliter l’accès discret et confidentiel à l’information et à l’orientation.</a:t>
                      </a:r>
                    </a:p>
                    <a:p>
                      <a:pPr marR="140970">
                        <a:lnSpc>
                          <a:spcPct val="110300"/>
                        </a:lnSpc>
                        <a:spcBef>
                          <a:spcPts val="595"/>
                        </a:spcBef>
                      </a:pPr>
                      <a:r>
                        <a:rPr lang="fr-FR" sz="1050" dirty="0">
                          <a:solidFill>
                            <a:srgbClr val="112845"/>
                          </a:solidFill>
                          <a:highlight>
                            <a:srgbClr val="C0C0C0"/>
                          </a:highlight>
                          <a:latin typeface="Arial MT"/>
                          <a:ea typeface="+mn-ea"/>
                          <a:cs typeface="Arial MT"/>
                        </a:rPr>
                        <a:t>Réduire les freins matériels, géographiques ou organisationnels.</a:t>
                      </a:r>
                      <a:endParaRPr sz="1050" dirty="0">
                        <a:solidFill>
                          <a:srgbClr val="112845"/>
                        </a:solidFill>
                        <a:highlight>
                          <a:srgbClr val="C0C0C0"/>
                        </a:highlight>
                        <a:latin typeface="Arial MT"/>
                        <a:ea typeface="+mn-ea"/>
                        <a:cs typeface="Arial MT"/>
                      </a:endParaRPr>
                    </a:p>
                  </a:txBody>
                  <a:tcPr marL="0" marR="0" marT="603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100" b="1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L’environnement</a:t>
                      </a:r>
                      <a:r>
                        <a:rPr sz="1100" b="1" spc="-5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social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R="1905">
                        <a:lnSpc>
                          <a:spcPct val="110300"/>
                        </a:lnSpc>
                        <a:spcBef>
                          <a:spcPts val="600"/>
                        </a:spcBef>
                      </a:pPr>
                      <a:r>
                        <a:rPr lang="fr-FR" sz="1050" dirty="0">
                          <a:solidFill>
                            <a:srgbClr val="112845"/>
                          </a:solidFill>
                          <a:highlight>
                            <a:srgbClr val="C0C0C0"/>
                          </a:highlight>
                          <a:latin typeface="Arial MT"/>
                          <a:cs typeface="Arial MT"/>
                        </a:rPr>
                        <a:t>Réduire les tabous et les représentations négatives autour de la contraception.</a:t>
                      </a:r>
                    </a:p>
                    <a:p>
                      <a:pPr marR="1905">
                        <a:lnSpc>
                          <a:spcPct val="110300"/>
                        </a:lnSpc>
                        <a:spcBef>
                          <a:spcPts val="600"/>
                        </a:spcBef>
                      </a:pPr>
                      <a:r>
                        <a:rPr lang="fr-FR" sz="1050" dirty="0">
                          <a:solidFill>
                            <a:srgbClr val="112845"/>
                          </a:solidFill>
                          <a:highlight>
                            <a:srgbClr val="C0C0C0"/>
                          </a:highlight>
                          <a:latin typeface="Arial MT"/>
                          <a:cs typeface="Arial MT"/>
                        </a:rPr>
                        <a:t>Favoriser des normes sociales positives en matière de prévention des grossesses non prévues.</a:t>
                      </a:r>
                    </a:p>
                    <a:p>
                      <a:pPr marR="1905">
                        <a:lnSpc>
                          <a:spcPct val="110300"/>
                        </a:lnSpc>
                        <a:spcBef>
                          <a:spcPts val="600"/>
                        </a:spcBef>
                      </a:pPr>
                      <a:r>
                        <a:rPr lang="fr-FR" sz="1050" dirty="0">
                          <a:solidFill>
                            <a:srgbClr val="112845"/>
                          </a:solidFill>
                          <a:highlight>
                            <a:srgbClr val="C0C0C0"/>
                          </a:highlight>
                          <a:latin typeface="Arial MT"/>
                          <a:cs typeface="Arial MT"/>
                        </a:rPr>
                        <a:t>Encourager le dialogue entre pairs, avec les adultes de confiance et les professionnels.</a:t>
                      </a:r>
                      <a:endParaRPr sz="1050" dirty="0">
                        <a:highlight>
                          <a:srgbClr val="C0C0C0"/>
                        </a:highlight>
                        <a:latin typeface="Arial MT"/>
                        <a:cs typeface="Arial MT"/>
                      </a:endParaRPr>
                    </a:p>
                  </a:txBody>
                  <a:tcPr marL="0" marR="0" marT="768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6715">
                        <a:lnSpc>
                          <a:spcPct val="110000"/>
                        </a:lnSpc>
                        <a:spcBef>
                          <a:spcPts val="475"/>
                        </a:spcBef>
                      </a:pPr>
                      <a:r>
                        <a:rPr sz="1100" b="1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1100" b="1" spc="-25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comportement</a:t>
                      </a:r>
                      <a:r>
                        <a:rPr sz="1100" b="1" spc="-5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et</a:t>
                      </a:r>
                      <a:r>
                        <a:rPr sz="1100" b="1" spc="-25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les </a:t>
                      </a:r>
                      <a:r>
                        <a:rPr sz="1100" b="1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ressources</a:t>
                      </a:r>
                      <a:r>
                        <a:rPr sz="1100" b="1" spc="-3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112845"/>
                          </a:solidFill>
                          <a:latin typeface="Arial"/>
                          <a:cs typeface="Arial"/>
                        </a:rPr>
                        <a:t>personnelles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R="69850">
                        <a:lnSpc>
                          <a:spcPct val="110200"/>
                        </a:lnSpc>
                        <a:spcBef>
                          <a:spcPts val="600"/>
                        </a:spcBef>
                      </a:pPr>
                      <a:r>
                        <a:rPr lang="fr-FR" sz="1050" dirty="0">
                          <a:solidFill>
                            <a:srgbClr val="112845"/>
                          </a:solidFill>
                          <a:highlight>
                            <a:srgbClr val="C0C0C0"/>
                          </a:highlight>
                          <a:latin typeface="Arial MT"/>
                          <a:cs typeface="Arial MT"/>
                        </a:rPr>
                        <a:t>Améliorer l’anticipation et la régularité du recours à la contraception.</a:t>
                      </a:r>
                    </a:p>
                    <a:p>
                      <a:pPr marR="69850">
                        <a:lnSpc>
                          <a:spcPct val="110200"/>
                        </a:lnSpc>
                        <a:spcBef>
                          <a:spcPts val="600"/>
                        </a:spcBef>
                      </a:pPr>
                      <a:r>
                        <a:rPr lang="fr-FR" sz="1050" dirty="0">
                          <a:solidFill>
                            <a:srgbClr val="112845"/>
                          </a:solidFill>
                          <a:highlight>
                            <a:srgbClr val="C0C0C0"/>
                          </a:highlight>
                          <a:latin typeface="Arial MT"/>
                          <a:cs typeface="Arial MT"/>
                        </a:rPr>
                        <a:t>Réduire les situations de rapports non protégés subis ou non anticipés.</a:t>
                      </a:r>
                    </a:p>
                    <a:p>
                      <a:pPr marR="69850">
                        <a:lnSpc>
                          <a:spcPct val="110200"/>
                        </a:lnSpc>
                        <a:spcBef>
                          <a:spcPts val="600"/>
                        </a:spcBef>
                      </a:pPr>
                      <a:r>
                        <a:rPr lang="fr-FR" sz="1050" dirty="0">
                          <a:solidFill>
                            <a:srgbClr val="112845"/>
                          </a:solidFill>
                          <a:highlight>
                            <a:srgbClr val="C0C0C0"/>
                          </a:highlight>
                          <a:latin typeface="Arial MT"/>
                          <a:cs typeface="Arial MT"/>
                        </a:rPr>
                        <a:t>Développer la capacité à demander de l’aide et à recourir aux dispositifs existants.</a:t>
                      </a:r>
                      <a:endParaRPr sz="1050" dirty="0">
                        <a:highlight>
                          <a:srgbClr val="C0C0C0"/>
                        </a:highlight>
                        <a:latin typeface="Arial MT"/>
                        <a:cs typeface="Arial MT"/>
                      </a:endParaRPr>
                    </a:p>
                  </a:txBody>
                  <a:tcPr marL="0" marR="0" marT="603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5361559" y="7089299"/>
            <a:ext cx="2705734" cy="2743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>
              <a:lnSpc>
                <a:spcPts val="1130"/>
              </a:lnSpc>
              <a:spcBef>
                <a:spcPts val="10"/>
              </a:spcBef>
            </a:pPr>
            <a:r>
              <a:rPr spc="-10" dirty="0"/>
              <a:t>STARS-</a:t>
            </a:r>
            <a:r>
              <a:rPr dirty="0"/>
              <a:t>FIR</a:t>
            </a:r>
            <a:r>
              <a:rPr spc="-20" dirty="0"/>
              <a:t> </a:t>
            </a:r>
            <a:r>
              <a:rPr dirty="0"/>
              <a:t>:</a:t>
            </a:r>
            <a:r>
              <a:rPr spc="-5" dirty="0"/>
              <a:t> </a:t>
            </a:r>
            <a:r>
              <a:rPr dirty="0"/>
              <a:t>un</a:t>
            </a:r>
            <a:r>
              <a:rPr spc="-15" dirty="0"/>
              <a:t> </a:t>
            </a:r>
            <a:r>
              <a:rPr dirty="0"/>
              <a:t>guide</a:t>
            </a:r>
            <a:r>
              <a:rPr spc="-5" dirty="0"/>
              <a:t> </a:t>
            </a:r>
            <a:r>
              <a:rPr dirty="0"/>
              <a:t>pour</a:t>
            </a:r>
            <a:r>
              <a:rPr spc="-5" dirty="0"/>
              <a:t> </a:t>
            </a:r>
            <a:r>
              <a:rPr dirty="0"/>
              <a:t>la</a:t>
            </a:r>
            <a:r>
              <a:rPr spc="-15" dirty="0"/>
              <a:t> </a:t>
            </a:r>
            <a:r>
              <a:rPr dirty="0"/>
              <a:t>qualité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mon</a:t>
            </a:r>
            <a:r>
              <a:rPr spc="-5" dirty="0"/>
              <a:t> </a:t>
            </a:r>
            <a:r>
              <a:rPr dirty="0"/>
              <a:t>projet</a:t>
            </a:r>
            <a:r>
              <a:rPr spc="-15" dirty="0"/>
              <a:t> </a:t>
            </a:r>
            <a:r>
              <a:rPr dirty="0"/>
              <a:t>Promotion</a:t>
            </a:r>
            <a:r>
              <a:rPr spc="-25" dirty="0"/>
              <a:t> </a:t>
            </a:r>
            <a:r>
              <a:rPr dirty="0"/>
              <a:t>Grand</a:t>
            </a:r>
            <a:r>
              <a:rPr spc="-30" dirty="0"/>
              <a:t> </a:t>
            </a:r>
            <a:r>
              <a:rPr spc="-25" dirty="0"/>
              <a:t>Est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9834" y="1162082"/>
            <a:ext cx="2092325" cy="3100272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lang="fr-FR" sz="1100" b="1" dirty="0">
                <a:solidFill>
                  <a:srgbClr val="112845"/>
                </a:solidFill>
                <a:latin typeface="Arial"/>
                <a:cs typeface="Arial"/>
              </a:rPr>
              <a:t>Implantation</a:t>
            </a:r>
            <a:r>
              <a:rPr lang="fr-FR" sz="1100" b="1" spc="-3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lang="fr-FR" sz="1100" b="1" dirty="0">
                <a:solidFill>
                  <a:srgbClr val="112845"/>
                </a:solidFill>
                <a:latin typeface="Arial"/>
                <a:cs typeface="Arial"/>
              </a:rPr>
              <a:t>des</a:t>
            </a:r>
            <a:r>
              <a:rPr lang="fr-FR"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lang="fr-FR" sz="1100" b="1" spc="-10" dirty="0">
                <a:solidFill>
                  <a:srgbClr val="112845"/>
                </a:solidFill>
                <a:latin typeface="Arial"/>
                <a:cs typeface="Arial"/>
              </a:rPr>
              <a:t>ressources</a:t>
            </a:r>
            <a:endParaRPr lang="fr-FR" sz="1100" dirty="0">
              <a:latin typeface="Arial"/>
              <a:cs typeface="Arial"/>
            </a:endParaRPr>
          </a:p>
          <a:p>
            <a:pPr marL="12700" marR="5080">
              <a:lnSpc>
                <a:spcPct val="110200"/>
              </a:lnSpc>
              <a:spcBef>
                <a:spcPts val="610"/>
              </a:spcBef>
            </a:pPr>
            <a:r>
              <a:rPr lang="fr-FR" sz="1100" dirty="0">
                <a:solidFill>
                  <a:srgbClr val="112845"/>
                </a:solidFill>
                <a:latin typeface="Arial MT"/>
                <a:cs typeface="Arial MT"/>
              </a:rPr>
              <a:t>Structurer et rendre accessibles les ressources de prévention et d’information.</a:t>
            </a:r>
          </a:p>
          <a:p>
            <a:pPr marL="12700" marR="5080">
              <a:lnSpc>
                <a:spcPct val="110200"/>
              </a:lnSpc>
              <a:spcBef>
                <a:spcPts val="610"/>
              </a:spcBef>
            </a:pPr>
            <a:r>
              <a:rPr lang="fr-FR" sz="1100" dirty="0">
                <a:solidFill>
                  <a:srgbClr val="112845"/>
                </a:solidFill>
                <a:highlight>
                  <a:srgbClr val="C0C0C0"/>
                </a:highlight>
                <a:latin typeface="Arial MT"/>
                <a:cs typeface="Arial MT"/>
              </a:rPr>
              <a:t>Clarifier les parcours d’accès à la contraception pour les adolescents.</a:t>
            </a:r>
          </a:p>
          <a:p>
            <a:pPr marL="12700" marR="5080">
              <a:lnSpc>
                <a:spcPct val="110200"/>
              </a:lnSpc>
              <a:spcBef>
                <a:spcPts val="610"/>
              </a:spcBef>
            </a:pPr>
            <a:r>
              <a:rPr lang="fr-FR" sz="1100" dirty="0">
                <a:solidFill>
                  <a:srgbClr val="112845"/>
                </a:solidFill>
                <a:highlight>
                  <a:srgbClr val="C0C0C0"/>
                </a:highlight>
                <a:latin typeface="Arial MT"/>
                <a:cs typeface="Arial MT"/>
              </a:rPr>
              <a:t>Améliorer l’articulation entre établissements scolaires, santé scolaire, PMI, structures de santé sexuelle et acteurs associatifs.</a:t>
            </a:r>
          </a:p>
          <a:p>
            <a:pPr marL="12700" marR="5080">
              <a:lnSpc>
                <a:spcPct val="110200"/>
              </a:lnSpc>
              <a:spcBef>
                <a:spcPts val="610"/>
              </a:spcBef>
            </a:pPr>
            <a:r>
              <a:rPr lang="fr-FR" sz="1100" dirty="0">
                <a:solidFill>
                  <a:srgbClr val="112845"/>
                </a:solidFill>
                <a:highlight>
                  <a:srgbClr val="C0C0C0"/>
                </a:highlight>
                <a:latin typeface="Arial MT"/>
                <a:cs typeface="Arial MT"/>
              </a:rPr>
              <a:t>Assurer une continuité entre information, orientation et prise en charge effective.</a:t>
            </a:r>
            <a:r>
              <a:rPr lang="fr-FR" sz="1100" dirty="0">
                <a:solidFill>
                  <a:srgbClr val="112845"/>
                </a:solidFill>
                <a:latin typeface="Arial MT"/>
                <a:cs typeface="Arial MT"/>
              </a:rPr>
              <a:t>.</a:t>
            </a:r>
            <a:endParaRPr lang="fr-FR" sz="1100" dirty="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99573" y="1162082"/>
            <a:ext cx="2083435" cy="2991012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Stratégies</a:t>
            </a:r>
            <a:r>
              <a:rPr sz="1100" b="1" spc="-3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politiques</a:t>
            </a:r>
            <a:endParaRPr sz="1100" dirty="0">
              <a:latin typeface="Arial"/>
              <a:cs typeface="Arial"/>
            </a:endParaRPr>
          </a:p>
          <a:p>
            <a:pPr marL="12700" marR="5080">
              <a:lnSpc>
                <a:spcPct val="110200"/>
              </a:lnSpc>
              <a:spcBef>
                <a:spcPts val="610"/>
              </a:spcBef>
            </a:pPr>
            <a:r>
              <a:rPr lang="fr-FR" sz="1100" dirty="0">
                <a:solidFill>
                  <a:srgbClr val="112845"/>
                </a:solidFill>
                <a:latin typeface="Arial MT"/>
                <a:cs typeface="Arial MT"/>
              </a:rPr>
              <a:t>Inscrire l’action dans un cadre cohérent et partagé de santé publique.</a:t>
            </a:r>
          </a:p>
          <a:p>
            <a:pPr marL="12700" marR="5080">
              <a:lnSpc>
                <a:spcPct val="110200"/>
              </a:lnSpc>
              <a:spcBef>
                <a:spcPts val="610"/>
              </a:spcBef>
            </a:pPr>
            <a:r>
              <a:rPr lang="fr-FR" sz="1100" dirty="0">
                <a:solidFill>
                  <a:srgbClr val="112845"/>
                </a:solidFill>
                <a:highlight>
                  <a:srgbClr val="C0C0C0"/>
                </a:highlight>
                <a:latin typeface="Arial MT"/>
                <a:cs typeface="Arial MT"/>
              </a:rPr>
              <a:t>Consolider la gouvernance partenariale (ARS, Rectorat, collectivités, acteurs de santé sexuelle).</a:t>
            </a:r>
          </a:p>
          <a:p>
            <a:pPr marL="12700" marR="5080">
              <a:lnSpc>
                <a:spcPct val="110200"/>
              </a:lnSpc>
              <a:spcBef>
                <a:spcPts val="610"/>
              </a:spcBef>
            </a:pPr>
            <a:r>
              <a:rPr lang="fr-FR" sz="1100" dirty="0">
                <a:solidFill>
                  <a:srgbClr val="112845"/>
                </a:solidFill>
                <a:highlight>
                  <a:srgbClr val="C0C0C0"/>
                </a:highlight>
                <a:latin typeface="Arial MT"/>
                <a:cs typeface="Arial MT"/>
              </a:rPr>
              <a:t>Inscrire durablement la contraception des jeunes comme une priorité de santé publique.</a:t>
            </a:r>
          </a:p>
          <a:p>
            <a:pPr marL="12700" marR="5080">
              <a:lnSpc>
                <a:spcPct val="110200"/>
              </a:lnSpc>
              <a:spcBef>
                <a:spcPts val="610"/>
              </a:spcBef>
            </a:pPr>
            <a:r>
              <a:rPr lang="fr-FR" sz="1100" dirty="0">
                <a:solidFill>
                  <a:srgbClr val="112845"/>
                </a:solidFill>
                <a:highlight>
                  <a:srgbClr val="C0C0C0"/>
                </a:highlight>
                <a:latin typeface="Arial MT"/>
                <a:cs typeface="Arial MT"/>
              </a:rPr>
              <a:t>Harmoniser les pratiques et sécuriser les interventions en milieu scolaire.</a:t>
            </a:r>
            <a:endParaRPr sz="1100" dirty="0">
              <a:highlight>
                <a:srgbClr val="C0C0C0"/>
              </a:highlight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460779" y="1162722"/>
            <a:ext cx="1991995" cy="2804807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Potentiel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social</a:t>
            </a:r>
            <a:endParaRPr sz="1100" dirty="0">
              <a:latin typeface="Arial"/>
              <a:cs typeface="Arial"/>
            </a:endParaRPr>
          </a:p>
          <a:p>
            <a:pPr marL="12700" marR="5080">
              <a:lnSpc>
                <a:spcPct val="110000"/>
              </a:lnSpc>
              <a:spcBef>
                <a:spcPts val="615"/>
              </a:spcBef>
            </a:pPr>
            <a:r>
              <a:rPr lang="fr-FR" sz="1100" dirty="0">
                <a:solidFill>
                  <a:srgbClr val="112845"/>
                </a:solidFill>
                <a:latin typeface="Arial MT"/>
                <a:cs typeface="Arial MT"/>
              </a:rPr>
              <a:t>Activer les réseaux sociaux et professionnels comme leviers de prévention.</a:t>
            </a:r>
          </a:p>
          <a:p>
            <a:pPr marL="12700" marR="5080">
              <a:lnSpc>
                <a:spcPct val="110000"/>
              </a:lnSpc>
              <a:spcBef>
                <a:spcPts val="615"/>
              </a:spcBef>
            </a:pPr>
            <a:r>
              <a:rPr lang="fr-FR" sz="1100" dirty="0">
                <a:solidFill>
                  <a:srgbClr val="112845"/>
                </a:solidFill>
                <a:highlight>
                  <a:srgbClr val="C0C0C0"/>
                </a:highlight>
                <a:latin typeface="Arial MT"/>
                <a:cs typeface="Arial MT"/>
              </a:rPr>
              <a:t>Développer des dynamiques locales de prévention partagée.</a:t>
            </a:r>
          </a:p>
          <a:p>
            <a:pPr marL="12700" marR="5080">
              <a:lnSpc>
                <a:spcPct val="110000"/>
              </a:lnSpc>
              <a:spcBef>
                <a:spcPts val="615"/>
              </a:spcBef>
            </a:pPr>
            <a:r>
              <a:rPr lang="fr-FR" sz="1100" dirty="0">
                <a:solidFill>
                  <a:srgbClr val="112845"/>
                </a:solidFill>
                <a:highlight>
                  <a:srgbClr val="C0C0C0"/>
                </a:highlight>
                <a:latin typeface="Arial MT"/>
                <a:cs typeface="Arial MT"/>
              </a:rPr>
              <a:t>Valoriser les acteurs de proximité (équipes éducatives, infirmiers scolaires, associations).</a:t>
            </a:r>
          </a:p>
          <a:p>
            <a:pPr marL="12700" marR="5080">
              <a:lnSpc>
                <a:spcPct val="110000"/>
              </a:lnSpc>
              <a:spcBef>
                <a:spcPts val="615"/>
              </a:spcBef>
            </a:pPr>
            <a:r>
              <a:rPr lang="fr-FR" sz="1100" dirty="0">
                <a:solidFill>
                  <a:srgbClr val="112845"/>
                </a:solidFill>
                <a:highlight>
                  <a:srgbClr val="C0C0C0"/>
                </a:highlight>
                <a:latin typeface="Arial MT"/>
                <a:cs typeface="Arial MT"/>
              </a:rPr>
              <a:t>Encourager la participation des jeunes comme acteurs de leur santé.</a:t>
            </a:r>
            <a:endParaRPr sz="1100" dirty="0">
              <a:highlight>
                <a:srgbClr val="C0C0C0"/>
              </a:highlight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657480" y="1266825"/>
            <a:ext cx="2038985" cy="30680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0200"/>
              </a:lnSpc>
              <a:spcBef>
                <a:spcPts val="105"/>
              </a:spcBef>
            </a:pP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Compétences</a:t>
            </a:r>
            <a:r>
              <a:rPr sz="1100" b="1" spc="-6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lang="fr-FR" sz="1100" b="1" spc="-10" dirty="0">
                <a:solidFill>
                  <a:srgbClr val="112845"/>
                </a:solidFill>
                <a:latin typeface="Arial"/>
                <a:cs typeface="Arial"/>
              </a:rPr>
              <a:t>individuelles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endParaRPr lang="fr-FR" sz="1100" b="1" spc="-10" dirty="0">
              <a:solidFill>
                <a:srgbClr val="112845"/>
              </a:solidFill>
              <a:latin typeface="Arial"/>
              <a:cs typeface="Arial"/>
            </a:endParaRPr>
          </a:p>
          <a:p>
            <a:pPr marL="12700" marR="5080">
              <a:lnSpc>
                <a:spcPct val="110200"/>
              </a:lnSpc>
              <a:spcBef>
                <a:spcPts val="105"/>
              </a:spcBef>
            </a:pPr>
            <a:r>
              <a:rPr lang="fr-FR" sz="1100" spc="-10" dirty="0">
                <a:solidFill>
                  <a:srgbClr val="112845"/>
                </a:solidFill>
                <a:latin typeface="Arial"/>
                <a:cs typeface="Arial"/>
              </a:rPr>
              <a:t>Renforcer la compréhension et la capacité d’agir des seniors.</a:t>
            </a:r>
          </a:p>
          <a:p>
            <a:pPr marL="12700" marR="5080">
              <a:lnSpc>
                <a:spcPct val="110200"/>
              </a:lnSpc>
              <a:spcBef>
                <a:spcPts val="105"/>
              </a:spcBef>
            </a:pPr>
            <a:endParaRPr lang="fr-FR" sz="1100" dirty="0">
              <a:solidFill>
                <a:srgbClr val="112845"/>
              </a:solidFill>
              <a:highlight>
                <a:srgbClr val="C0C0C0"/>
              </a:highlight>
              <a:latin typeface="Arial MT"/>
              <a:cs typeface="Arial MT"/>
            </a:endParaRPr>
          </a:p>
          <a:p>
            <a:pPr marL="12700" marR="5080">
              <a:lnSpc>
                <a:spcPct val="110200"/>
              </a:lnSpc>
              <a:spcBef>
                <a:spcPts val="105"/>
              </a:spcBef>
            </a:pPr>
            <a:r>
              <a:rPr lang="fr-FR" sz="1100" dirty="0">
                <a:solidFill>
                  <a:srgbClr val="112845"/>
                </a:solidFill>
                <a:highlight>
                  <a:srgbClr val="C0C0C0"/>
                </a:highlight>
                <a:latin typeface="Arial MT"/>
                <a:cs typeface="Arial MT"/>
              </a:rPr>
              <a:t>Renforcer l’estime de soi et le sentiment de légitimité à se protéger.</a:t>
            </a:r>
          </a:p>
          <a:p>
            <a:pPr marL="12700" marR="5080">
              <a:lnSpc>
                <a:spcPct val="110200"/>
              </a:lnSpc>
              <a:spcBef>
                <a:spcPts val="105"/>
              </a:spcBef>
            </a:pPr>
            <a:endParaRPr lang="fr-FR" sz="1100" dirty="0">
              <a:solidFill>
                <a:srgbClr val="112845"/>
              </a:solidFill>
              <a:highlight>
                <a:srgbClr val="C0C0C0"/>
              </a:highlight>
              <a:latin typeface="Arial MT"/>
              <a:cs typeface="Arial MT"/>
            </a:endParaRPr>
          </a:p>
          <a:p>
            <a:pPr marL="12700" marR="5080">
              <a:lnSpc>
                <a:spcPct val="110200"/>
              </a:lnSpc>
              <a:spcBef>
                <a:spcPts val="105"/>
              </a:spcBef>
            </a:pPr>
            <a:r>
              <a:rPr lang="fr-FR" sz="1100" dirty="0">
                <a:solidFill>
                  <a:srgbClr val="112845"/>
                </a:solidFill>
                <a:highlight>
                  <a:srgbClr val="C0C0C0"/>
                </a:highlight>
                <a:latin typeface="Arial MT"/>
                <a:cs typeface="Arial MT"/>
              </a:rPr>
              <a:t>Développer les capacités de communication, de négociation et de prise de décision.</a:t>
            </a:r>
          </a:p>
          <a:p>
            <a:pPr marL="12700" marR="5080">
              <a:lnSpc>
                <a:spcPct val="110200"/>
              </a:lnSpc>
              <a:spcBef>
                <a:spcPts val="105"/>
              </a:spcBef>
            </a:pPr>
            <a:endParaRPr lang="fr-FR" sz="1100" dirty="0">
              <a:solidFill>
                <a:srgbClr val="112845"/>
              </a:solidFill>
              <a:highlight>
                <a:srgbClr val="C0C0C0"/>
              </a:highlight>
              <a:latin typeface="Arial MT"/>
              <a:cs typeface="Arial MT"/>
            </a:endParaRPr>
          </a:p>
          <a:p>
            <a:pPr marL="12700" marR="5080">
              <a:lnSpc>
                <a:spcPct val="110200"/>
              </a:lnSpc>
              <a:spcBef>
                <a:spcPts val="105"/>
              </a:spcBef>
            </a:pPr>
            <a:r>
              <a:rPr lang="fr-FR" sz="1100" dirty="0">
                <a:solidFill>
                  <a:srgbClr val="112845"/>
                </a:solidFill>
                <a:highlight>
                  <a:srgbClr val="C0C0C0"/>
                </a:highlight>
                <a:latin typeface="Arial MT"/>
                <a:cs typeface="Arial MT"/>
              </a:rPr>
              <a:t>Favoriser une meilleure compréhension du consentement et du respect de soi et de l’autre.</a:t>
            </a:r>
            <a:endParaRPr sz="1100" dirty="0">
              <a:highlight>
                <a:srgbClr val="C0C0C0"/>
              </a:highlight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04781" y="5444766"/>
            <a:ext cx="9863456" cy="1040991"/>
          </a:xfrm>
          <a:prstGeom prst="rect">
            <a:avLst/>
          </a:prstGeom>
          <a:solidFill>
            <a:srgbClr val="FFFFFF"/>
          </a:solidFill>
          <a:ln w="9525">
            <a:solidFill>
              <a:srgbClr val="005F5F"/>
            </a:solidFill>
          </a:ln>
        </p:spPr>
        <p:txBody>
          <a:bodyPr vert="horz" wrap="square" lIns="0" tIns="73025" rIns="0" bIns="0" rtlCol="0">
            <a:spAutoFit/>
          </a:bodyPr>
          <a:lstStyle/>
          <a:p>
            <a:pPr marL="96520" marR="291465">
              <a:lnSpc>
                <a:spcPct val="110500"/>
              </a:lnSpc>
              <a:spcBef>
                <a:spcPts val="575"/>
              </a:spcBef>
            </a:pP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Travailler</a:t>
            </a:r>
            <a:r>
              <a:rPr sz="10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sur</a:t>
            </a:r>
            <a:r>
              <a:rPr sz="10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les</a:t>
            </a:r>
            <a:r>
              <a:rPr sz="10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différentes</a:t>
            </a:r>
            <a:r>
              <a:rPr sz="10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dimensions</a:t>
            </a:r>
            <a:r>
              <a:rPr sz="10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10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112845"/>
                </a:solidFill>
                <a:latin typeface="Arial MT"/>
                <a:cs typeface="Arial MT"/>
              </a:rPr>
              <a:t>l’accessibilité</a:t>
            </a:r>
            <a:r>
              <a:rPr sz="10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d’une</a:t>
            </a:r>
            <a:r>
              <a:rPr sz="10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offre</a:t>
            </a:r>
            <a:r>
              <a:rPr sz="10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112845"/>
                </a:solidFill>
                <a:latin typeface="Arial MT"/>
                <a:cs typeface="Arial MT"/>
              </a:rPr>
              <a:t>(une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offre</a:t>
            </a:r>
            <a:r>
              <a:rPr sz="10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10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00" dirty="0">
                <a:solidFill>
                  <a:srgbClr val="112845"/>
                </a:solidFill>
                <a:latin typeface="Arial MT"/>
                <a:cs typeface="Arial MT"/>
              </a:rPr>
              <a:t>contraception</a:t>
            </a:r>
            <a:r>
              <a:rPr sz="1000" spc="-10" dirty="0">
                <a:solidFill>
                  <a:srgbClr val="112845"/>
                </a:solidFill>
                <a:latin typeface="Arial MT"/>
                <a:cs typeface="Arial MT"/>
              </a:rPr>
              <a:t>)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reviendrait</a:t>
            </a:r>
            <a:r>
              <a:rPr sz="10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à</a:t>
            </a:r>
            <a:r>
              <a:rPr sz="10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se</a:t>
            </a:r>
            <a:r>
              <a:rPr sz="10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questionner</a:t>
            </a:r>
            <a:r>
              <a:rPr sz="10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sur</a:t>
            </a:r>
            <a:r>
              <a:rPr sz="10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spc="-50" dirty="0">
                <a:solidFill>
                  <a:srgbClr val="112845"/>
                </a:solidFill>
                <a:latin typeface="Arial MT"/>
                <a:cs typeface="Arial MT"/>
              </a:rPr>
              <a:t>:</a:t>
            </a:r>
            <a:endParaRPr sz="1000" dirty="0">
              <a:latin typeface="Arial MT"/>
              <a:cs typeface="Arial MT"/>
            </a:endParaRPr>
          </a:p>
          <a:p>
            <a:pPr marL="325120" marR="139700" indent="-228600">
              <a:lnSpc>
                <a:spcPct val="103600"/>
              </a:lnSpc>
              <a:spcBef>
                <a:spcPts val="100"/>
              </a:spcBef>
              <a:buFont typeface="Wingdings"/>
              <a:buChar char=""/>
              <a:tabLst>
                <a:tab pos="325120" algn="l"/>
              </a:tabLst>
            </a:pPr>
            <a:r>
              <a:rPr sz="1000" b="1" dirty="0">
                <a:solidFill>
                  <a:srgbClr val="112845"/>
                </a:solidFill>
                <a:latin typeface="Arial"/>
                <a:cs typeface="Arial"/>
              </a:rPr>
              <a:t>L’accessibilité</a:t>
            </a:r>
            <a:r>
              <a:rPr sz="1000" b="1" spc="-3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112845"/>
                </a:solidFill>
                <a:latin typeface="Arial"/>
                <a:cs typeface="Arial"/>
              </a:rPr>
              <a:t>financière</a:t>
            </a:r>
            <a:r>
              <a:rPr sz="1000" b="1" spc="-3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:</a:t>
            </a:r>
            <a:r>
              <a:rPr sz="10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l’offre</a:t>
            </a:r>
            <a:r>
              <a:rPr sz="10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112845"/>
                </a:solidFill>
                <a:latin typeface="Arial MT"/>
                <a:cs typeface="Arial MT"/>
              </a:rPr>
              <a:t>est-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elle</a:t>
            </a:r>
            <a:r>
              <a:rPr sz="10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gratuite</a:t>
            </a:r>
            <a:r>
              <a:rPr sz="10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ou</a:t>
            </a:r>
            <a:r>
              <a:rPr sz="10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payante</a:t>
            </a:r>
            <a:r>
              <a:rPr sz="10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?</a:t>
            </a:r>
            <a:r>
              <a:rPr sz="10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Le</a:t>
            </a:r>
            <a:r>
              <a:rPr sz="10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112845"/>
                </a:solidFill>
                <a:latin typeface="Arial MT"/>
                <a:cs typeface="Arial MT"/>
              </a:rPr>
              <a:t>coût </a:t>
            </a:r>
            <a:r>
              <a:rPr sz="1000" spc="-10" dirty="0">
                <a:solidFill>
                  <a:srgbClr val="112845"/>
                </a:solidFill>
                <a:latin typeface="Arial MT"/>
                <a:cs typeface="Arial MT"/>
              </a:rPr>
              <a:t>varie-t-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il</a:t>
            </a:r>
            <a:r>
              <a:rPr sz="10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00" dirty="0">
                <a:solidFill>
                  <a:srgbClr val="112845"/>
                </a:solidFill>
                <a:latin typeface="Arial MT"/>
                <a:cs typeface="Arial MT"/>
              </a:rPr>
              <a:t>selon</a:t>
            </a:r>
            <a:r>
              <a:rPr sz="10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00" dirty="0">
                <a:solidFill>
                  <a:srgbClr val="112845"/>
                </a:solidFill>
                <a:latin typeface="Arial MT"/>
                <a:cs typeface="Arial MT"/>
              </a:rPr>
              <a:t>la couverture sociale de la personne, son âge </a:t>
            </a:r>
            <a:r>
              <a:rPr sz="1000" spc="-50" dirty="0">
                <a:solidFill>
                  <a:srgbClr val="112845"/>
                </a:solidFill>
                <a:latin typeface="Arial MT"/>
                <a:cs typeface="Arial MT"/>
              </a:rPr>
              <a:t>?</a:t>
            </a:r>
            <a:endParaRPr sz="1000" dirty="0">
              <a:latin typeface="Arial MT"/>
              <a:cs typeface="Arial MT"/>
            </a:endParaRPr>
          </a:p>
          <a:p>
            <a:pPr marL="325120" marR="404495" indent="-228600" algn="just">
              <a:lnSpc>
                <a:spcPct val="103200"/>
              </a:lnSpc>
              <a:spcBef>
                <a:spcPts val="5"/>
              </a:spcBef>
              <a:buFont typeface="Wingdings"/>
              <a:buChar char=""/>
              <a:tabLst>
                <a:tab pos="325120" algn="l"/>
              </a:tabLst>
            </a:pPr>
            <a:r>
              <a:rPr sz="1000" b="1" dirty="0">
                <a:solidFill>
                  <a:srgbClr val="112845"/>
                </a:solidFill>
                <a:latin typeface="Arial"/>
                <a:cs typeface="Arial"/>
              </a:rPr>
              <a:t>L’accessibilité</a:t>
            </a:r>
            <a:r>
              <a:rPr sz="10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112845"/>
                </a:solidFill>
                <a:latin typeface="Arial"/>
                <a:cs typeface="Arial"/>
              </a:rPr>
              <a:t>physique</a:t>
            </a:r>
            <a:r>
              <a:rPr sz="1000" b="1" spc="-4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:</a:t>
            </a:r>
            <a:r>
              <a:rPr sz="10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cette</a:t>
            </a:r>
            <a:r>
              <a:rPr sz="10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offre</a:t>
            </a:r>
            <a:r>
              <a:rPr sz="10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se</a:t>
            </a:r>
            <a:r>
              <a:rPr sz="10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tient-elle</a:t>
            </a:r>
            <a:r>
              <a:rPr sz="10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dans</a:t>
            </a:r>
            <a:r>
              <a:rPr sz="10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des</a:t>
            </a:r>
            <a:r>
              <a:rPr sz="10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112845"/>
                </a:solidFill>
                <a:latin typeface="Arial MT"/>
                <a:cs typeface="Arial MT"/>
              </a:rPr>
              <a:t>locaux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accessibles</a:t>
            </a:r>
            <a:r>
              <a:rPr sz="10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aux</a:t>
            </a:r>
            <a:r>
              <a:rPr sz="10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personnes</a:t>
            </a:r>
            <a:r>
              <a:rPr sz="10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à</a:t>
            </a:r>
            <a:r>
              <a:rPr sz="10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mobilité</a:t>
            </a:r>
            <a:r>
              <a:rPr sz="10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réduite</a:t>
            </a:r>
            <a:r>
              <a:rPr sz="10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?</a:t>
            </a:r>
            <a:r>
              <a:rPr sz="10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Les</a:t>
            </a:r>
            <a:r>
              <a:rPr sz="10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horaires</a:t>
            </a:r>
            <a:r>
              <a:rPr sz="10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00" spc="-20" dirty="0">
                <a:solidFill>
                  <a:srgbClr val="112845"/>
                </a:solidFill>
                <a:latin typeface="Arial MT"/>
                <a:cs typeface="Arial MT"/>
              </a:rPr>
              <a:t>sont-</a:t>
            </a:r>
            <a:r>
              <a:rPr lang="fr-FR" sz="1000" spc="-25" dirty="0">
                <a:solidFill>
                  <a:srgbClr val="112845"/>
                </a:solidFill>
                <a:latin typeface="Arial MT"/>
                <a:cs typeface="Arial MT"/>
              </a:rPr>
              <a:t>ils</a:t>
            </a:r>
            <a:r>
              <a:rPr sz="10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adaptés</a:t>
            </a:r>
            <a:r>
              <a:rPr sz="1000" spc="-50" dirty="0">
                <a:solidFill>
                  <a:srgbClr val="112845"/>
                </a:solidFill>
                <a:latin typeface="Arial MT"/>
                <a:cs typeface="Arial MT"/>
              </a:rPr>
              <a:t>?</a:t>
            </a:r>
            <a:endParaRPr sz="1000" dirty="0">
              <a:latin typeface="Arial MT"/>
              <a:cs typeface="Arial MT"/>
            </a:endParaRPr>
          </a:p>
          <a:p>
            <a:pPr marL="325120" marR="78105" indent="-228600">
              <a:lnSpc>
                <a:spcPct val="103299"/>
              </a:lnSpc>
              <a:spcBef>
                <a:spcPts val="5"/>
              </a:spcBef>
              <a:buFont typeface="Wingdings"/>
              <a:buChar char=""/>
              <a:tabLst>
                <a:tab pos="325120" algn="l"/>
              </a:tabLst>
            </a:pPr>
            <a:r>
              <a:rPr sz="1000" b="1" dirty="0">
                <a:solidFill>
                  <a:srgbClr val="112845"/>
                </a:solidFill>
                <a:latin typeface="Arial"/>
                <a:cs typeface="Arial"/>
              </a:rPr>
              <a:t>L’accessibilité</a:t>
            </a:r>
            <a:r>
              <a:rPr sz="1000" b="1" spc="-3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112845"/>
                </a:solidFill>
                <a:latin typeface="Arial"/>
                <a:cs typeface="Arial"/>
              </a:rPr>
              <a:t>géographique</a:t>
            </a:r>
            <a:r>
              <a:rPr sz="1000" b="1" spc="-6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:</a:t>
            </a:r>
            <a:r>
              <a:rPr sz="10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l’offre</a:t>
            </a:r>
            <a:r>
              <a:rPr sz="10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10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000" dirty="0">
                <a:solidFill>
                  <a:srgbClr val="112845"/>
                </a:solidFill>
                <a:latin typeface="Arial MT"/>
                <a:cs typeface="Arial MT"/>
              </a:rPr>
              <a:t>contraception</a:t>
            </a:r>
            <a:r>
              <a:rPr sz="10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112845"/>
                </a:solidFill>
                <a:latin typeface="Arial MT"/>
                <a:cs typeface="Arial MT"/>
              </a:rPr>
              <a:t>est-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elle</a:t>
            </a:r>
            <a:r>
              <a:rPr sz="10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112845"/>
                </a:solidFill>
                <a:latin typeface="Arial MT"/>
                <a:cs typeface="Arial MT"/>
              </a:rPr>
              <a:t>accessible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par des</a:t>
            </a:r>
            <a:r>
              <a:rPr sz="10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transports</a:t>
            </a:r>
            <a:r>
              <a:rPr sz="10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en</a:t>
            </a:r>
            <a:r>
              <a:rPr sz="10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commun</a:t>
            </a:r>
            <a:r>
              <a:rPr sz="10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?</a:t>
            </a:r>
            <a:r>
              <a:rPr sz="10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Le</a:t>
            </a:r>
            <a:r>
              <a:rPr sz="10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temps</a:t>
            </a:r>
            <a:r>
              <a:rPr sz="10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spc="-25" dirty="0">
                <a:solidFill>
                  <a:srgbClr val="112845"/>
                </a:solidFill>
                <a:latin typeface="Arial MT"/>
                <a:cs typeface="Arial MT"/>
              </a:rPr>
              <a:t>de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déplacement</a:t>
            </a:r>
            <a:r>
              <a:rPr sz="10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112845"/>
                </a:solidFill>
                <a:latin typeface="Arial MT"/>
                <a:cs typeface="Arial MT"/>
              </a:rPr>
              <a:t>est-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il</a:t>
            </a:r>
            <a:r>
              <a:rPr sz="10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inférieur</a:t>
            </a:r>
            <a:r>
              <a:rPr sz="10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à</a:t>
            </a:r>
            <a:r>
              <a:rPr sz="10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XX</a:t>
            </a:r>
            <a:r>
              <a:rPr sz="10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minutes</a:t>
            </a:r>
            <a:r>
              <a:rPr sz="10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spc="-50" dirty="0">
                <a:solidFill>
                  <a:srgbClr val="112845"/>
                </a:solidFill>
                <a:latin typeface="Arial MT"/>
                <a:cs typeface="Arial MT"/>
              </a:rPr>
              <a:t>?</a:t>
            </a:r>
            <a:endParaRPr sz="1000" dirty="0">
              <a:latin typeface="Arial MT"/>
              <a:cs typeface="Arial MT"/>
            </a:endParaRPr>
          </a:p>
          <a:p>
            <a:pPr marL="325120" marR="100965" indent="-228600">
              <a:lnSpc>
                <a:spcPct val="103400"/>
              </a:lnSpc>
              <a:buFont typeface="Wingdings"/>
              <a:buChar char=""/>
              <a:tabLst>
                <a:tab pos="325120" algn="l"/>
              </a:tabLst>
            </a:pPr>
            <a:r>
              <a:rPr sz="1000" b="1" dirty="0">
                <a:solidFill>
                  <a:srgbClr val="112845"/>
                </a:solidFill>
                <a:latin typeface="Arial"/>
                <a:cs typeface="Arial"/>
              </a:rPr>
              <a:t>L’accessibilité</a:t>
            </a:r>
            <a:r>
              <a:rPr sz="10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00" b="1" dirty="0">
                <a:solidFill>
                  <a:srgbClr val="112845"/>
                </a:solidFill>
                <a:latin typeface="Arial"/>
                <a:cs typeface="Arial"/>
              </a:rPr>
              <a:t>socioculturelle</a:t>
            </a:r>
            <a:r>
              <a:rPr sz="1000" b="1" spc="-4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:</a:t>
            </a:r>
            <a:r>
              <a:rPr sz="10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comment</a:t>
            </a:r>
            <a:r>
              <a:rPr sz="10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la</a:t>
            </a:r>
            <a:r>
              <a:rPr sz="10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112845"/>
                </a:solidFill>
                <a:latin typeface="Arial MT"/>
                <a:cs typeface="Arial MT"/>
              </a:rPr>
              <a:t>communication</a:t>
            </a:r>
            <a:r>
              <a:rPr sz="10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sur</a:t>
            </a:r>
            <a:r>
              <a:rPr sz="1000" spc="-10" dirty="0">
                <a:solidFill>
                  <a:srgbClr val="112845"/>
                </a:solidFill>
                <a:latin typeface="Arial MT"/>
                <a:cs typeface="Arial MT"/>
              </a:rPr>
              <a:t> l’offre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est-elle</a:t>
            </a:r>
            <a:r>
              <a:rPr sz="10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réalisée</a:t>
            </a:r>
            <a:r>
              <a:rPr sz="10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?</a:t>
            </a:r>
            <a:r>
              <a:rPr sz="10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Les</a:t>
            </a:r>
            <a:r>
              <a:rPr sz="10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différences</a:t>
            </a:r>
            <a:r>
              <a:rPr sz="10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112845"/>
                </a:solidFill>
                <a:latin typeface="Arial MT"/>
                <a:cs typeface="Arial MT"/>
              </a:rPr>
              <a:t>culturelles sont-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elles</a:t>
            </a:r>
            <a:r>
              <a:rPr sz="10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prises</a:t>
            </a:r>
            <a:r>
              <a:rPr sz="10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en</a:t>
            </a:r>
            <a:r>
              <a:rPr sz="10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112845"/>
                </a:solidFill>
                <a:latin typeface="Arial MT"/>
                <a:cs typeface="Arial MT"/>
              </a:rPr>
              <a:t>compte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dans</a:t>
            </a:r>
            <a:r>
              <a:rPr sz="10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la</a:t>
            </a:r>
            <a:r>
              <a:rPr sz="10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manière</a:t>
            </a:r>
            <a:r>
              <a:rPr sz="10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10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présenter</a:t>
            </a:r>
            <a:r>
              <a:rPr sz="10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l’offre</a:t>
            </a:r>
            <a:r>
              <a:rPr sz="10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?</a:t>
            </a:r>
            <a:r>
              <a:rPr sz="10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112845"/>
                </a:solidFill>
                <a:latin typeface="Arial MT"/>
                <a:cs typeface="Arial MT"/>
              </a:rPr>
              <a:t>Est-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ce</a:t>
            </a:r>
            <a:r>
              <a:rPr sz="10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que</a:t>
            </a:r>
            <a:r>
              <a:rPr sz="10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le</a:t>
            </a:r>
            <a:r>
              <a:rPr sz="10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niveau</a:t>
            </a:r>
            <a:r>
              <a:rPr sz="10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de</a:t>
            </a:r>
            <a:r>
              <a:rPr sz="10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spc="-10" dirty="0">
                <a:solidFill>
                  <a:srgbClr val="112845"/>
                </a:solidFill>
                <a:latin typeface="Arial MT"/>
                <a:cs typeface="Arial MT"/>
              </a:rPr>
              <a:t>langage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utilisé</a:t>
            </a:r>
            <a:r>
              <a:rPr sz="10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est</a:t>
            </a:r>
            <a:r>
              <a:rPr sz="10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adapté</a:t>
            </a:r>
            <a:r>
              <a:rPr sz="10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?</a:t>
            </a:r>
            <a:r>
              <a:rPr sz="10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Une</a:t>
            </a:r>
            <a:r>
              <a:rPr sz="10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traduction</a:t>
            </a:r>
            <a:r>
              <a:rPr sz="10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spc="-20" dirty="0">
                <a:solidFill>
                  <a:srgbClr val="112845"/>
                </a:solidFill>
                <a:latin typeface="Arial MT"/>
                <a:cs typeface="Arial MT"/>
              </a:rPr>
              <a:t>est-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elle</a:t>
            </a:r>
            <a:r>
              <a:rPr sz="10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envisagée</a:t>
            </a:r>
            <a:r>
              <a:rPr sz="10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000" dirty="0">
                <a:solidFill>
                  <a:srgbClr val="112845"/>
                </a:solidFill>
                <a:latin typeface="Arial MT"/>
                <a:cs typeface="Arial MT"/>
              </a:rPr>
              <a:t>?</a:t>
            </a:r>
            <a:r>
              <a:rPr sz="10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endParaRPr sz="1000" dirty="0">
              <a:latin typeface="Arial MT"/>
              <a:cs typeface="Arial MT"/>
            </a:endParaRPr>
          </a:p>
        </p:txBody>
      </p:sp>
      <p:pic>
        <p:nvPicPr>
          <p:cNvPr id="48" name="object 4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781" y="4514813"/>
            <a:ext cx="615831" cy="677494"/>
          </a:xfrm>
          <a:prstGeom prst="rect">
            <a:avLst/>
          </a:prstGeom>
        </p:spPr>
      </p:pic>
      <p:sp>
        <p:nvSpPr>
          <p:cNvPr id="49" name="object 49"/>
          <p:cNvSpPr txBox="1"/>
          <p:nvPr/>
        </p:nvSpPr>
        <p:spPr>
          <a:xfrm>
            <a:off x="1131637" y="4898315"/>
            <a:ext cx="5430846" cy="185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2945" marR="5080" indent="-690880">
              <a:lnSpc>
                <a:spcPct val="110900"/>
              </a:lnSpc>
              <a:spcBef>
                <a:spcPts val="100"/>
              </a:spcBef>
            </a:pP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Si</a:t>
            </a:r>
            <a:r>
              <a:rPr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vous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vous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posez</a:t>
            </a:r>
            <a:r>
              <a:rPr sz="1100" b="1" spc="-3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des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questions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sur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l’accessibilité</a:t>
            </a:r>
            <a:r>
              <a:rPr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de</a:t>
            </a:r>
            <a:r>
              <a:rPr sz="1100" b="1" spc="-3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112845"/>
                </a:solidFill>
                <a:latin typeface="Arial"/>
                <a:cs typeface="Arial"/>
              </a:rPr>
              <a:t>votre</a:t>
            </a:r>
            <a:r>
              <a:rPr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sz="1100" b="1" spc="-20" dirty="0">
                <a:solidFill>
                  <a:srgbClr val="112845"/>
                </a:solidFill>
                <a:latin typeface="Arial"/>
                <a:cs typeface="Arial"/>
              </a:rPr>
              <a:t>offre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sp>
        <p:nvSpPr>
          <p:cNvPr id="51" name="object 51"/>
          <p:cNvSpPr txBox="1">
            <a:spLocks noGrp="1"/>
          </p:cNvSpPr>
          <p:nvPr>
            <p:ph type="ftr" sz="quarter" idx="5"/>
          </p:nvPr>
        </p:nvSpPr>
        <p:spPr>
          <a:xfrm>
            <a:off x="5361559" y="7089299"/>
            <a:ext cx="2705734" cy="2743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>
              <a:lnSpc>
                <a:spcPts val="1130"/>
              </a:lnSpc>
              <a:spcBef>
                <a:spcPts val="10"/>
              </a:spcBef>
            </a:pPr>
            <a:r>
              <a:rPr spc="-10" dirty="0"/>
              <a:t>STARS-</a:t>
            </a:r>
            <a:r>
              <a:rPr dirty="0"/>
              <a:t>FIR</a:t>
            </a:r>
            <a:r>
              <a:rPr spc="-20" dirty="0"/>
              <a:t> </a:t>
            </a:r>
            <a:r>
              <a:rPr dirty="0"/>
              <a:t>:</a:t>
            </a:r>
            <a:r>
              <a:rPr spc="-5" dirty="0"/>
              <a:t> </a:t>
            </a:r>
            <a:r>
              <a:rPr dirty="0"/>
              <a:t>un</a:t>
            </a:r>
            <a:r>
              <a:rPr spc="-15" dirty="0"/>
              <a:t> </a:t>
            </a:r>
            <a:r>
              <a:rPr dirty="0"/>
              <a:t>guide</a:t>
            </a:r>
            <a:r>
              <a:rPr spc="-5" dirty="0"/>
              <a:t> </a:t>
            </a:r>
            <a:r>
              <a:rPr dirty="0"/>
              <a:t>pour</a:t>
            </a:r>
            <a:r>
              <a:rPr spc="-5" dirty="0"/>
              <a:t> </a:t>
            </a:r>
            <a:r>
              <a:rPr dirty="0"/>
              <a:t>la</a:t>
            </a:r>
            <a:r>
              <a:rPr spc="-15" dirty="0"/>
              <a:t> </a:t>
            </a:r>
            <a:r>
              <a:rPr dirty="0"/>
              <a:t>qualité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mon</a:t>
            </a:r>
            <a:r>
              <a:rPr spc="-5" dirty="0"/>
              <a:t> </a:t>
            </a:r>
            <a:r>
              <a:rPr dirty="0"/>
              <a:t>projet</a:t>
            </a:r>
            <a:r>
              <a:rPr spc="-15" dirty="0"/>
              <a:t> </a:t>
            </a:r>
            <a:r>
              <a:rPr dirty="0"/>
              <a:t>Promotion</a:t>
            </a:r>
            <a:r>
              <a:rPr spc="-25" dirty="0"/>
              <a:t> </a:t>
            </a:r>
            <a:r>
              <a:rPr dirty="0"/>
              <a:t>Grand</a:t>
            </a:r>
            <a:r>
              <a:rPr spc="-30" dirty="0"/>
              <a:t> </a:t>
            </a:r>
            <a:r>
              <a:rPr spc="-25" dirty="0"/>
              <a:t>Est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4875" y="1257617"/>
            <a:ext cx="9029065" cy="5191125"/>
            <a:chOff x="904875" y="1257617"/>
            <a:chExt cx="9029065" cy="51911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1267079"/>
              <a:ext cx="8448675" cy="47752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09637" y="1262380"/>
              <a:ext cx="8458200" cy="4784725"/>
            </a:xfrm>
            <a:custGeom>
              <a:avLst/>
              <a:gdLst/>
              <a:ahLst/>
              <a:cxnLst/>
              <a:rect l="l" t="t" r="r" b="b"/>
              <a:pathLst>
                <a:path w="8458200" h="4784725">
                  <a:moveTo>
                    <a:pt x="0" y="4784725"/>
                  </a:moveTo>
                  <a:lnTo>
                    <a:pt x="8458200" y="4784725"/>
                  </a:lnTo>
                  <a:lnTo>
                    <a:pt x="8458200" y="0"/>
                  </a:lnTo>
                  <a:lnTo>
                    <a:pt x="0" y="0"/>
                  </a:lnTo>
                  <a:lnTo>
                    <a:pt x="0" y="4784725"/>
                  </a:lnTo>
                  <a:close/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91258" y="1374267"/>
              <a:ext cx="1905000" cy="285750"/>
            </a:xfrm>
            <a:custGeom>
              <a:avLst/>
              <a:gdLst/>
              <a:ahLst/>
              <a:cxnLst/>
              <a:rect l="l" t="t" r="r" b="b"/>
              <a:pathLst>
                <a:path w="1905000" h="285750">
                  <a:moveTo>
                    <a:pt x="1904999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1904999" y="285750"/>
                  </a:lnTo>
                  <a:lnTo>
                    <a:pt x="1904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9225" y="5061978"/>
              <a:ext cx="7143750" cy="9056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23915" y="1409484"/>
              <a:ext cx="4010025" cy="503871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6736460" y="4441926"/>
            <a:ext cx="2279015" cy="17801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900"/>
              </a:lnSpc>
              <a:spcBef>
                <a:spcPts val="100"/>
              </a:spcBef>
            </a:pPr>
            <a:r>
              <a:rPr lang="fr-FR" sz="1100" b="1" dirty="0">
                <a:solidFill>
                  <a:srgbClr val="001F5F"/>
                </a:solidFill>
                <a:latin typeface="Arial"/>
                <a:cs typeface="Arial"/>
              </a:rPr>
              <a:t>Passons</a:t>
            </a:r>
            <a:r>
              <a:rPr lang="fr-FR" sz="11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fr-FR" sz="1100" b="1" dirty="0">
                <a:solidFill>
                  <a:srgbClr val="001F5F"/>
                </a:solidFill>
                <a:latin typeface="Arial"/>
                <a:cs typeface="Arial"/>
              </a:rPr>
              <a:t>maintenant</a:t>
            </a:r>
            <a:r>
              <a:rPr lang="fr-FR" sz="11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fr-FR" sz="1100" b="1" dirty="0">
                <a:solidFill>
                  <a:srgbClr val="001F5F"/>
                </a:solidFill>
                <a:latin typeface="Arial"/>
                <a:cs typeface="Arial"/>
              </a:rPr>
              <a:t>aux</a:t>
            </a:r>
            <a:r>
              <a:rPr lang="fr-FR" sz="11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fr-FR" sz="1100" b="1" spc="-10" dirty="0">
                <a:solidFill>
                  <a:srgbClr val="001F5F"/>
                </a:solidFill>
                <a:latin typeface="Arial"/>
                <a:cs typeface="Arial"/>
              </a:rPr>
              <a:t>objectifs </a:t>
            </a:r>
            <a:r>
              <a:rPr lang="fr-FR" sz="1100" b="1" dirty="0">
                <a:solidFill>
                  <a:srgbClr val="001F5F"/>
                </a:solidFill>
                <a:latin typeface="Arial"/>
                <a:cs typeface="Arial"/>
              </a:rPr>
              <a:t>opérationnels</a:t>
            </a:r>
            <a:r>
              <a:rPr lang="fr-FR" sz="11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fr-FR" sz="1100" b="1" spc="-50" dirty="0">
                <a:solidFill>
                  <a:srgbClr val="001F5F"/>
                </a:solidFill>
                <a:latin typeface="Arial"/>
                <a:cs typeface="Arial"/>
              </a:rPr>
              <a:t>!</a:t>
            </a:r>
            <a:endParaRPr lang="fr-FR" sz="1100" dirty="0">
              <a:latin typeface="Arial"/>
              <a:cs typeface="Arial"/>
            </a:endParaRPr>
          </a:p>
          <a:p>
            <a:pPr marL="12700" marR="167640">
              <a:lnSpc>
                <a:spcPct val="110100"/>
              </a:lnSpc>
              <a:spcBef>
                <a:spcPts val="395"/>
              </a:spcBef>
            </a:pPr>
            <a:r>
              <a:rPr lang="fr-FR" sz="1100" dirty="0">
                <a:latin typeface="Arial MT"/>
                <a:cs typeface="Arial MT"/>
              </a:rPr>
              <a:t>Ce</a:t>
            </a:r>
            <a:r>
              <a:rPr lang="fr-FR" sz="1100" spc="-20" dirty="0">
                <a:latin typeface="Arial MT"/>
                <a:cs typeface="Arial MT"/>
              </a:rPr>
              <a:t> </a:t>
            </a:r>
            <a:r>
              <a:rPr lang="fr-FR" sz="1100" dirty="0">
                <a:solidFill>
                  <a:srgbClr val="112845"/>
                </a:solidFill>
                <a:latin typeface="Arial MT"/>
                <a:cs typeface="Arial MT"/>
              </a:rPr>
              <a:t>sont</a:t>
            </a:r>
            <a:r>
              <a:rPr lang="fr-FR"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100" b="1" dirty="0">
                <a:solidFill>
                  <a:srgbClr val="112845"/>
                </a:solidFill>
                <a:latin typeface="Arial"/>
                <a:cs typeface="Arial"/>
              </a:rPr>
              <a:t>les</a:t>
            </a:r>
            <a:r>
              <a:rPr lang="fr-FR"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lang="fr-FR" sz="1100" b="1" dirty="0">
                <a:solidFill>
                  <a:srgbClr val="112845"/>
                </a:solidFill>
                <a:latin typeface="Arial"/>
                <a:cs typeface="Arial"/>
              </a:rPr>
              <a:t>activités</a:t>
            </a:r>
            <a:r>
              <a:rPr lang="fr-FR"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lang="fr-FR" sz="1100" b="1" dirty="0">
                <a:solidFill>
                  <a:srgbClr val="112845"/>
                </a:solidFill>
                <a:latin typeface="Arial"/>
                <a:cs typeface="Arial"/>
              </a:rPr>
              <a:t>que</a:t>
            </a:r>
            <a:r>
              <a:rPr lang="fr-FR" sz="1100" b="1" spc="-20" dirty="0">
                <a:solidFill>
                  <a:srgbClr val="112845"/>
                </a:solidFill>
                <a:latin typeface="Arial"/>
                <a:cs typeface="Arial"/>
              </a:rPr>
              <a:t> vous </a:t>
            </a:r>
            <a:r>
              <a:rPr lang="fr-FR" sz="1100" b="1" dirty="0">
                <a:solidFill>
                  <a:srgbClr val="112845"/>
                </a:solidFill>
                <a:latin typeface="Arial"/>
                <a:cs typeface="Arial"/>
              </a:rPr>
              <a:t>allez</a:t>
            </a:r>
            <a:r>
              <a:rPr lang="fr-FR"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lang="fr-FR" sz="1100" b="1" dirty="0">
                <a:solidFill>
                  <a:srgbClr val="112845"/>
                </a:solidFill>
                <a:latin typeface="Arial"/>
                <a:cs typeface="Arial"/>
              </a:rPr>
              <a:t>concrètement</a:t>
            </a:r>
            <a:r>
              <a:rPr lang="fr-FR"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lang="fr-FR" sz="1100" b="1" dirty="0">
                <a:solidFill>
                  <a:srgbClr val="112845"/>
                </a:solidFill>
                <a:latin typeface="Arial"/>
                <a:cs typeface="Arial"/>
              </a:rPr>
              <a:t>mettre</a:t>
            </a:r>
            <a:r>
              <a:rPr lang="fr-FR"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lang="fr-FR" sz="1100" b="1" spc="-25" dirty="0">
                <a:solidFill>
                  <a:srgbClr val="112845"/>
                </a:solidFill>
                <a:latin typeface="Arial"/>
                <a:cs typeface="Arial"/>
              </a:rPr>
              <a:t>en </a:t>
            </a:r>
            <a:r>
              <a:rPr lang="fr-FR" sz="1100" b="1" dirty="0">
                <a:solidFill>
                  <a:srgbClr val="112845"/>
                </a:solidFill>
                <a:latin typeface="Arial"/>
                <a:cs typeface="Arial"/>
              </a:rPr>
              <a:t>place</a:t>
            </a:r>
            <a:r>
              <a:rPr lang="fr-FR"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lang="fr-FR" sz="1100" dirty="0">
                <a:solidFill>
                  <a:srgbClr val="112845"/>
                </a:solidFill>
                <a:latin typeface="Arial MT"/>
                <a:cs typeface="Arial MT"/>
              </a:rPr>
              <a:t>pour</a:t>
            </a:r>
            <a:r>
              <a:rPr lang="fr-FR"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100" dirty="0">
                <a:solidFill>
                  <a:srgbClr val="112845"/>
                </a:solidFill>
                <a:latin typeface="Arial MT"/>
                <a:cs typeface="Arial MT"/>
              </a:rPr>
              <a:t>répondre</a:t>
            </a:r>
            <a:r>
              <a:rPr lang="fr-FR"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100" dirty="0">
                <a:solidFill>
                  <a:srgbClr val="112845"/>
                </a:solidFill>
                <a:latin typeface="Arial MT"/>
                <a:cs typeface="Arial MT"/>
              </a:rPr>
              <a:t>aux</a:t>
            </a:r>
            <a:r>
              <a:rPr lang="fr-FR"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100" spc="-10" dirty="0">
                <a:solidFill>
                  <a:srgbClr val="112845"/>
                </a:solidFill>
                <a:latin typeface="Arial MT"/>
                <a:cs typeface="Arial MT"/>
              </a:rPr>
              <a:t>objectifs précédents.</a:t>
            </a:r>
          </a:p>
          <a:p>
            <a:pPr marL="12700" marR="167640">
              <a:lnSpc>
                <a:spcPct val="110100"/>
              </a:lnSpc>
              <a:spcBef>
                <a:spcPts val="395"/>
              </a:spcBef>
            </a:pPr>
            <a:r>
              <a:rPr lang="fr-FR" sz="1100" spc="-10" dirty="0">
                <a:solidFill>
                  <a:srgbClr val="112845"/>
                </a:solidFill>
                <a:latin typeface="Arial MT"/>
                <a:cs typeface="Arial MT"/>
              </a:rPr>
              <a:t>Le plus souvent vos projets ne comprennent que 1 ou 2 objectifs opérationnels</a:t>
            </a:r>
            <a:endParaRPr lang="fr-FR" sz="1100" dirty="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85900" y="1600200"/>
            <a:ext cx="5229225" cy="276860"/>
          </a:xfrm>
          <a:custGeom>
            <a:avLst/>
            <a:gdLst/>
            <a:ahLst/>
            <a:cxnLst/>
            <a:rect l="l" t="t" r="r" b="b"/>
            <a:pathLst>
              <a:path w="5229225" h="276860">
                <a:moveTo>
                  <a:pt x="5229225" y="0"/>
                </a:moveTo>
                <a:lnTo>
                  <a:pt x="0" y="0"/>
                </a:lnTo>
                <a:lnTo>
                  <a:pt x="0" y="276860"/>
                </a:lnTo>
                <a:lnTo>
                  <a:pt x="5229225" y="276860"/>
                </a:lnTo>
                <a:lnTo>
                  <a:pt x="52292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86460" y="874521"/>
            <a:ext cx="6676390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6CA92C"/>
                </a:solidFill>
                <a:latin typeface="Webdings"/>
                <a:cs typeface="Webdings"/>
              </a:rPr>
              <a:t>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PROJET</a:t>
            </a:r>
            <a:r>
              <a:rPr sz="1400" b="1" spc="-40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/</a:t>
            </a:r>
            <a:r>
              <a:rPr sz="1400" b="1" spc="-25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IDENTIFICATION</a:t>
            </a:r>
            <a:r>
              <a:rPr sz="1400" b="1" spc="-20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/</a:t>
            </a:r>
            <a:r>
              <a:rPr sz="1400" b="1" spc="-20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Descriptif</a:t>
            </a:r>
            <a:r>
              <a:rPr sz="1400" b="1" spc="-25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du</a:t>
            </a:r>
            <a:r>
              <a:rPr sz="1400" b="1" spc="-20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projet</a:t>
            </a:r>
            <a:r>
              <a:rPr sz="1400" b="1" spc="-25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–</a:t>
            </a:r>
            <a:r>
              <a:rPr sz="1400" b="1" spc="-40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CA92C"/>
                </a:solidFill>
                <a:latin typeface="Arial"/>
                <a:cs typeface="Arial"/>
              </a:rPr>
              <a:t>Objectif(s)</a:t>
            </a:r>
            <a:r>
              <a:rPr sz="1400" b="1" spc="-30" dirty="0">
                <a:solidFill>
                  <a:srgbClr val="6CA92C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6CA92C"/>
                </a:solidFill>
                <a:latin typeface="Arial"/>
                <a:cs typeface="Arial"/>
              </a:rPr>
              <a:t>opérationnel(s)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65"/>
              </a:spcBef>
            </a:pPr>
            <a:endParaRPr sz="1400" dirty="0">
              <a:latin typeface="Arial"/>
              <a:cs typeface="Arial"/>
            </a:endParaRPr>
          </a:p>
          <a:p>
            <a:pPr marL="1309370">
              <a:lnSpc>
                <a:spcPct val="100000"/>
              </a:lnSpc>
            </a:pPr>
            <a:r>
              <a:rPr sz="1350" dirty="0">
                <a:solidFill>
                  <a:srgbClr val="112845"/>
                </a:solidFill>
                <a:latin typeface="Arial MT"/>
                <a:cs typeface="Arial MT"/>
              </a:rPr>
              <a:t>01</a:t>
            </a:r>
            <a:r>
              <a:rPr sz="135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12845"/>
                </a:solidFill>
                <a:latin typeface="Arial MT"/>
                <a:cs typeface="Arial MT"/>
              </a:rPr>
              <a:t>- En</a:t>
            </a:r>
            <a:r>
              <a:rPr sz="135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350" spc="-10" dirty="0">
                <a:solidFill>
                  <a:srgbClr val="112845"/>
                </a:solidFill>
                <a:latin typeface="Arial MT"/>
                <a:cs typeface="Arial MT"/>
              </a:rPr>
              <a:t>création</a:t>
            </a:r>
            <a:endParaRPr sz="1350" dirty="0">
              <a:latin typeface="Arial MT"/>
              <a:cs typeface="Arial MT"/>
            </a:endParaRPr>
          </a:p>
          <a:p>
            <a:pPr marL="71374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0" cap="none" spc="-1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cs typeface="Arial"/>
              </a:rPr>
              <a:t>La contraception c’est pas une option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24025" y="5505208"/>
            <a:ext cx="718185" cy="675754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5361559" y="7089299"/>
            <a:ext cx="2705734" cy="2743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>
              <a:lnSpc>
                <a:spcPts val="1130"/>
              </a:lnSpc>
              <a:spcBef>
                <a:spcPts val="10"/>
              </a:spcBef>
            </a:pPr>
            <a:r>
              <a:rPr spc="-10" dirty="0"/>
              <a:t>STARS-</a:t>
            </a:r>
            <a:r>
              <a:rPr dirty="0"/>
              <a:t>FIR</a:t>
            </a:r>
            <a:r>
              <a:rPr spc="-20" dirty="0"/>
              <a:t> </a:t>
            </a:r>
            <a:r>
              <a:rPr dirty="0"/>
              <a:t>:</a:t>
            </a:r>
            <a:r>
              <a:rPr spc="-5" dirty="0"/>
              <a:t> </a:t>
            </a:r>
            <a:r>
              <a:rPr dirty="0"/>
              <a:t>un</a:t>
            </a:r>
            <a:r>
              <a:rPr spc="-15" dirty="0"/>
              <a:t> </a:t>
            </a:r>
            <a:r>
              <a:rPr dirty="0"/>
              <a:t>guide</a:t>
            </a:r>
            <a:r>
              <a:rPr spc="-5" dirty="0"/>
              <a:t> </a:t>
            </a:r>
            <a:r>
              <a:rPr dirty="0"/>
              <a:t>pour</a:t>
            </a:r>
            <a:r>
              <a:rPr spc="-5" dirty="0"/>
              <a:t> </a:t>
            </a:r>
            <a:r>
              <a:rPr dirty="0"/>
              <a:t>la</a:t>
            </a:r>
            <a:r>
              <a:rPr spc="-15" dirty="0"/>
              <a:t> </a:t>
            </a:r>
            <a:r>
              <a:rPr dirty="0"/>
              <a:t>qualité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mon</a:t>
            </a:r>
            <a:r>
              <a:rPr spc="-5" dirty="0"/>
              <a:t> </a:t>
            </a:r>
            <a:r>
              <a:rPr dirty="0"/>
              <a:t>projet</a:t>
            </a:r>
            <a:r>
              <a:rPr spc="-15" dirty="0"/>
              <a:t> </a:t>
            </a:r>
            <a:r>
              <a:rPr dirty="0"/>
              <a:t>Promotion</a:t>
            </a:r>
            <a:r>
              <a:rPr spc="-25" dirty="0"/>
              <a:t> </a:t>
            </a:r>
            <a:r>
              <a:rPr dirty="0"/>
              <a:t>Grand</a:t>
            </a:r>
            <a:r>
              <a:rPr spc="-30" dirty="0"/>
              <a:t> </a:t>
            </a:r>
            <a:r>
              <a:rPr spc="-25" dirty="0"/>
              <a:t>Est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60" y="879094"/>
            <a:ext cx="55016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Chaque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objectif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spécifique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peut-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être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en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lien</a:t>
            </a:r>
            <a:r>
              <a:rPr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avec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un</a:t>
            </a:r>
            <a:r>
              <a:rPr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ou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plusieurs</a:t>
            </a:r>
            <a:r>
              <a:rPr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112845"/>
                </a:solidFill>
                <a:latin typeface="Arial MT"/>
                <a:cs typeface="Arial MT"/>
              </a:rPr>
              <a:t>objectifs</a:t>
            </a:r>
            <a:r>
              <a:rPr sz="1100" spc="-3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112845"/>
                </a:solidFill>
                <a:latin typeface="Arial MT"/>
                <a:cs typeface="Arial MT"/>
              </a:rPr>
              <a:t>opérationnels.</a:t>
            </a:r>
            <a:endParaRPr sz="1100" dirty="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40117" y="1210754"/>
            <a:ext cx="3587750" cy="5334794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0"/>
              </a:lnSpc>
            </a:pPr>
            <a:r>
              <a:rPr lang="fr-FR" sz="1100" dirty="0">
                <a:solidFill>
                  <a:srgbClr val="112845"/>
                </a:solidFill>
                <a:latin typeface="Arial MT"/>
                <a:cs typeface="Arial MT"/>
              </a:rPr>
              <a:t>Améliorer la compréhension par les adolescents des modalités d’accès à la contraception</a:t>
            </a:r>
          </a:p>
          <a:p>
            <a:pPr>
              <a:lnSpc>
                <a:spcPts val="1250"/>
              </a:lnSpc>
            </a:pPr>
            <a:endParaRPr lang="fr-FR" sz="1100" dirty="0">
              <a:solidFill>
                <a:srgbClr val="112845"/>
              </a:solidFill>
              <a:latin typeface="Arial MT"/>
              <a:cs typeface="Arial MT"/>
            </a:endParaRPr>
          </a:p>
          <a:p>
            <a:pPr>
              <a:lnSpc>
                <a:spcPts val="1250"/>
              </a:lnSpc>
            </a:pPr>
            <a:r>
              <a:rPr lang="fr-FR" sz="1100" dirty="0">
                <a:solidFill>
                  <a:srgbClr val="112845"/>
                </a:solidFill>
                <a:latin typeface="Arial MT"/>
                <a:cs typeface="Arial MT"/>
              </a:rPr>
              <a:t>Clarifier les parcours territoriaux d’accès à la contraception pour les adolescents</a:t>
            </a:r>
          </a:p>
          <a:p>
            <a:pPr>
              <a:lnSpc>
                <a:spcPts val="1250"/>
              </a:lnSpc>
            </a:pPr>
            <a:endParaRPr lang="fr-FR" sz="1100" dirty="0">
              <a:solidFill>
                <a:srgbClr val="112845"/>
              </a:solidFill>
              <a:latin typeface="Arial MT"/>
              <a:cs typeface="Arial MT"/>
            </a:endParaRPr>
          </a:p>
          <a:p>
            <a:pPr>
              <a:lnSpc>
                <a:spcPts val="1250"/>
              </a:lnSpc>
            </a:pPr>
            <a:r>
              <a:rPr lang="fr-FR" sz="1100" dirty="0">
                <a:solidFill>
                  <a:srgbClr val="112845"/>
                </a:solidFill>
                <a:latin typeface="Arial MT"/>
                <a:cs typeface="Arial MT"/>
              </a:rPr>
              <a:t>Faciliter l’orientation des adolescents vers des ressources contraceptives adaptées et de proximité</a:t>
            </a:r>
          </a:p>
          <a:p>
            <a:pPr>
              <a:lnSpc>
                <a:spcPts val="1250"/>
              </a:lnSpc>
            </a:pPr>
            <a:endParaRPr lang="fr-FR" sz="1100" dirty="0">
              <a:solidFill>
                <a:srgbClr val="112845"/>
              </a:solidFill>
              <a:latin typeface="Arial MT"/>
              <a:cs typeface="Arial MT"/>
            </a:endParaRPr>
          </a:p>
          <a:p>
            <a:pPr>
              <a:lnSpc>
                <a:spcPts val="1250"/>
              </a:lnSpc>
            </a:pPr>
            <a:r>
              <a:rPr lang="fr-FR" sz="1100" dirty="0">
                <a:solidFill>
                  <a:srgbClr val="112845"/>
                </a:solidFill>
                <a:latin typeface="Arial MT"/>
                <a:cs typeface="Arial MT"/>
              </a:rPr>
              <a:t>Garantir la confidentialité et la continuité des parcours contraceptifs des mineurs</a:t>
            </a:r>
          </a:p>
          <a:p>
            <a:pPr>
              <a:lnSpc>
                <a:spcPts val="1250"/>
              </a:lnSpc>
            </a:pPr>
            <a:endParaRPr lang="fr-FR" sz="1100" dirty="0">
              <a:solidFill>
                <a:srgbClr val="112845"/>
              </a:solidFill>
              <a:latin typeface="Arial MT"/>
            </a:endParaRPr>
          </a:p>
          <a:p>
            <a:pPr>
              <a:lnSpc>
                <a:spcPts val="1250"/>
              </a:lnSpc>
            </a:pPr>
            <a:r>
              <a:rPr lang="fr-FR" sz="1100" dirty="0">
                <a:solidFill>
                  <a:srgbClr val="112845"/>
                </a:solidFill>
                <a:latin typeface="Arial MT"/>
              </a:rPr>
              <a:t>Renforcer la compréhension du consentement dans les relations affectives et sexuelles</a:t>
            </a:r>
          </a:p>
          <a:p>
            <a:pPr>
              <a:lnSpc>
                <a:spcPts val="1250"/>
              </a:lnSpc>
            </a:pPr>
            <a:endParaRPr lang="fr-FR" sz="1100" dirty="0">
              <a:solidFill>
                <a:srgbClr val="112845"/>
              </a:solidFill>
              <a:latin typeface="Arial MT"/>
            </a:endParaRPr>
          </a:p>
          <a:p>
            <a:pPr>
              <a:lnSpc>
                <a:spcPts val="1250"/>
              </a:lnSpc>
            </a:pPr>
            <a:r>
              <a:rPr lang="fr-FR" sz="1100" dirty="0">
                <a:solidFill>
                  <a:srgbClr val="112845"/>
                </a:solidFill>
                <a:latin typeface="Arial MT"/>
              </a:rPr>
              <a:t>Développer le respect de soi comme levier de prévention des situations à risque</a:t>
            </a:r>
          </a:p>
          <a:p>
            <a:pPr>
              <a:lnSpc>
                <a:spcPts val="1250"/>
              </a:lnSpc>
            </a:pPr>
            <a:endParaRPr lang="fr-FR" sz="1100" dirty="0">
              <a:solidFill>
                <a:srgbClr val="112845"/>
              </a:solidFill>
              <a:latin typeface="Arial MT"/>
            </a:endParaRPr>
          </a:p>
          <a:p>
            <a:pPr>
              <a:lnSpc>
                <a:spcPts val="1250"/>
              </a:lnSpc>
            </a:pPr>
            <a:r>
              <a:rPr lang="fr-FR" sz="1100" dirty="0">
                <a:solidFill>
                  <a:srgbClr val="112845"/>
                </a:solidFill>
                <a:latin typeface="Arial MT"/>
              </a:rPr>
              <a:t>Promouvoir le respect de l’autre et des relations affectives et sexuelles équilibrées</a:t>
            </a:r>
          </a:p>
          <a:p>
            <a:pPr>
              <a:lnSpc>
                <a:spcPts val="1250"/>
              </a:lnSpc>
            </a:pPr>
            <a:endParaRPr lang="fr-FR" sz="1100" dirty="0">
              <a:solidFill>
                <a:srgbClr val="112845"/>
              </a:solidFill>
              <a:latin typeface="Arial MT"/>
            </a:endParaRPr>
          </a:p>
          <a:p>
            <a:pPr>
              <a:lnSpc>
                <a:spcPts val="1250"/>
              </a:lnSpc>
            </a:pPr>
            <a:r>
              <a:rPr lang="fr-FR" sz="1100" dirty="0">
                <a:solidFill>
                  <a:srgbClr val="112845"/>
                </a:solidFill>
                <a:latin typeface="Arial MT"/>
              </a:rPr>
              <a:t>Améliorer le repérage précoce des situations de pression, de contrainte ou de violence</a:t>
            </a:r>
          </a:p>
          <a:p>
            <a:pPr>
              <a:lnSpc>
                <a:spcPts val="1250"/>
              </a:lnSpc>
            </a:pPr>
            <a:endParaRPr lang="fr-FR" sz="1100" dirty="0">
              <a:solidFill>
                <a:srgbClr val="112845"/>
              </a:solidFill>
              <a:latin typeface="Arial MT"/>
            </a:endParaRPr>
          </a:p>
          <a:p>
            <a:pPr>
              <a:lnSpc>
                <a:spcPts val="1250"/>
              </a:lnSpc>
            </a:pPr>
            <a:r>
              <a:rPr lang="fr-FR" sz="1100" dirty="0">
                <a:solidFill>
                  <a:srgbClr val="112845"/>
                </a:solidFill>
                <a:latin typeface="Arial MT"/>
              </a:rPr>
              <a:t>Créer un environnement scolaire favorable au dialogue sur la contraception et la santé sexuelle</a:t>
            </a:r>
          </a:p>
          <a:p>
            <a:pPr>
              <a:lnSpc>
                <a:spcPts val="1250"/>
              </a:lnSpc>
            </a:pPr>
            <a:endParaRPr lang="fr-FR" sz="1100" dirty="0">
              <a:solidFill>
                <a:srgbClr val="112845"/>
              </a:solidFill>
              <a:latin typeface="Arial MT"/>
            </a:endParaRPr>
          </a:p>
          <a:p>
            <a:pPr>
              <a:lnSpc>
                <a:spcPts val="1250"/>
              </a:lnSpc>
            </a:pPr>
            <a:r>
              <a:rPr lang="fr-FR" sz="1100" dirty="0">
                <a:solidFill>
                  <a:srgbClr val="112845"/>
                </a:solidFill>
                <a:latin typeface="Arial MT"/>
              </a:rPr>
              <a:t>Réduire les tabous et les représentations négatives autour de la contraception et du recours aux soins</a:t>
            </a:r>
          </a:p>
          <a:p>
            <a:pPr>
              <a:lnSpc>
                <a:spcPts val="1250"/>
              </a:lnSpc>
            </a:pPr>
            <a:endParaRPr lang="fr-FR" sz="1100" dirty="0">
              <a:solidFill>
                <a:srgbClr val="112845"/>
              </a:solidFill>
              <a:latin typeface="Arial MT"/>
            </a:endParaRPr>
          </a:p>
          <a:p>
            <a:pPr>
              <a:lnSpc>
                <a:spcPts val="1250"/>
              </a:lnSpc>
            </a:pPr>
            <a:r>
              <a:rPr lang="fr-FR" sz="1100" dirty="0">
                <a:solidFill>
                  <a:srgbClr val="112845"/>
                </a:solidFill>
                <a:latin typeface="Arial MT"/>
              </a:rPr>
              <a:t>Structurer et rendre visibles les ressources territoriales en matière de contraception pour les jeunes</a:t>
            </a:r>
          </a:p>
        </p:txBody>
      </p:sp>
      <p:pic>
        <p:nvPicPr>
          <p:cNvPr id="41" name="object 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7850" y="2383815"/>
            <a:ext cx="4062095" cy="4276344"/>
          </a:xfrm>
          <a:prstGeom prst="rect">
            <a:avLst/>
          </a:prstGeom>
        </p:spPr>
      </p:pic>
      <p:sp>
        <p:nvSpPr>
          <p:cNvPr id="42" name="object 42"/>
          <p:cNvSpPr txBox="1"/>
          <p:nvPr/>
        </p:nvSpPr>
        <p:spPr>
          <a:xfrm>
            <a:off x="6032500" y="3617890"/>
            <a:ext cx="1789430" cy="898131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lang="fr-FR" sz="1100" b="1" dirty="0">
                <a:solidFill>
                  <a:srgbClr val="112845"/>
                </a:solidFill>
                <a:latin typeface="Arial"/>
                <a:cs typeface="Arial"/>
              </a:rPr>
              <a:t>Au</a:t>
            </a:r>
            <a:r>
              <a:rPr lang="fr-FR" sz="1100" b="1" spc="-2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lang="fr-FR" sz="1100" b="1" dirty="0">
                <a:solidFill>
                  <a:srgbClr val="112845"/>
                </a:solidFill>
                <a:latin typeface="Arial"/>
                <a:cs typeface="Arial"/>
              </a:rPr>
              <a:t>final,</a:t>
            </a:r>
            <a:r>
              <a:rPr lang="fr-FR"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lang="fr-FR" sz="1100" b="1" dirty="0">
                <a:solidFill>
                  <a:srgbClr val="112845"/>
                </a:solidFill>
                <a:latin typeface="Arial"/>
                <a:cs typeface="Arial"/>
              </a:rPr>
              <a:t>tout</a:t>
            </a:r>
            <a:r>
              <a:rPr lang="fr-FR" sz="1100" b="1" spc="-1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lang="fr-FR" sz="1100" b="1" dirty="0">
                <a:solidFill>
                  <a:srgbClr val="112845"/>
                </a:solidFill>
                <a:latin typeface="Arial"/>
                <a:cs typeface="Arial"/>
              </a:rPr>
              <a:t>est</a:t>
            </a:r>
            <a:r>
              <a:rPr lang="fr-FR" sz="1100" b="1" spc="-15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lang="fr-FR" sz="1100" b="1" dirty="0">
                <a:solidFill>
                  <a:srgbClr val="112845"/>
                </a:solidFill>
                <a:latin typeface="Arial"/>
                <a:cs typeface="Arial"/>
              </a:rPr>
              <a:t>lié</a:t>
            </a:r>
            <a:r>
              <a:rPr lang="fr-FR" sz="1100" b="1" spc="-20" dirty="0">
                <a:solidFill>
                  <a:srgbClr val="112845"/>
                </a:solidFill>
                <a:latin typeface="Arial"/>
                <a:cs typeface="Arial"/>
              </a:rPr>
              <a:t> </a:t>
            </a:r>
            <a:r>
              <a:rPr lang="fr-FR" sz="1100" b="1" spc="-50" dirty="0">
                <a:solidFill>
                  <a:srgbClr val="112845"/>
                </a:solidFill>
                <a:latin typeface="Arial"/>
                <a:cs typeface="Arial"/>
              </a:rPr>
              <a:t>!</a:t>
            </a:r>
            <a:endParaRPr lang="fr-FR" sz="1100" dirty="0">
              <a:latin typeface="Arial"/>
              <a:cs typeface="Arial"/>
            </a:endParaRPr>
          </a:p>
          <a:p>
            <a:pPr marL="12700" marR="5080">
              <a:lnSpc>
                <a:spcPct val="110400"/>
              </a:lnSpc>
              <a:spcBef>
                <a:spcPts val="610"/>
              </a:spcBef>
            </a:pPr>
            <a:r>
              <a:rPr lang="fr-FR" sz="1100" dirty="0">
                <a:solidFill>
                  <a:srgbClr val="112845"/>
                </a:solidFill>
                <a:latin typeface="Arial MT"/>
                <a:cs typeface="Arial MT"/>
              </a:rPr>
              <a:t>Pour</a:t>
            </a:r>
            <a:r>
              <a:rPr lang="fr-FR" sz="1100" spc="-1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100" dirty="0">
                <a:solidFill>
                  <a:srgbClr val="112845"/>
                </a:solidFill>
                <a:latin typeface="Arial MT"/>
                <a:cs typeface="Arial MT"/>
              </a:rPr>
              <a:t>que</a:t>
            </a:r>
            <a:r>
              <a:rPr lang="fr-FR"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100" dirty="0">
                <a:solidFill>
                  <a:srgbClr val="112845"/>
                </a:solidFill>
                <a:latin typeface="Arial MT"/>
                <a:cs typeface="Arial MT"/>
              </a:rPr>
              <a:t>ce</a:t>
            </a:r>
            <a:r>
              <a:rPr lang="fr-FR" sz="1100" spc="-2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100" dirty="0">
                <a:solidFill>
                  <a:srgbClr val="112845"/>
                </a:solidFill>
                <a:latin typeface="Arial MT"/>
                <a:cs typeface="Arial MT"/>
              </a:rPr>
              <a:t>soit</a:t>
            </a:r>
            <a:r>
              <a:rPr lang="fr-FR"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100" dirty="0">
                <a:solidFill>
                  <a:srgbClr val="112845"/>
                </a:solidFill>
                <a:latin typeface="Arial MT"/>
                <a:cs typeface="Arial MT"/>
              </a:rPr>
              <a:t>plus</a:t>
            </a:r>
            <a:r>
              <a:rPr lang="fr-FR"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100" spc="-10" dirty="0">
                <a:solidFill>
                  <a:srgbClr val="112845"/>
                </a:solidFill>
                <a:latin typeface="Arial MT"/>
                <a:cs typeface="Arial MT"/>
              </a:rPr>
              <a:t>clair, </a:t>
            </a:r>
            <a:r>
              <a:rPr lang="fr-FR" sz="1100" dirty="0">
                <a:solidFill>
                  <a:srgbClr val="112845"/>
                </a:solidFill>
                <a:latin typeface="Arial MT"/>
                <a:cs typeface="Arial MT"/>
              </a:rPr>
              <a:t>voici</a:t>
            </a:r>
            <a:r>
              <a:rPr lang="fr-FR"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100" dirty="0">
                <a:solidFill>
                  <a:srgbClr val="112845"/>
                </a:solidFill>
                <a:latin typeface="Arial MT"/>
                <a:cs typeface="Arial MT"/>
              </a:rPr>
              <a:t>deux</a:t>
            </a:r>
            <a:r>
              <a:rPr lang="fr-FR" sz="1100" spc="-3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100" dirty="0">
                <a:solidFill>
                  <a:srgbClr val="112845"/>
                </a:solidFill>
                <a:latin typeface="Arial MT"/>
                <a:cs typeface="Arial MT"/>
              </a:rPr>
              <a:t>schémas</a:t>
            </a:r>
            <a:r>
              <a:rPr lang="fr-FR" sz="1100" spc="-4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100" spc="-20" dirty="0">
                <a:solidFill>
                  <a:srgbClr val="112845"/>
                </a:solidFill>
                <a:latin typeface="Arial MT"/>
                <a:cs typeface="Arial MT"/>
              </a:rPr>
              <a:t>de </a:t>
            </a:r>
            <a:r>
              <a:rPr lang="fr-FR" sz="1100" dirty="0">
                <a:solidFill>
                  <a:srgbClr val="112845"/>
                </a:solidFill>
                <a:latin typeface="Arial MT"/>
                <a:cs typeface="Arial MT"/>
              </a:rPr>
              <a:t>projets</a:t>
            </a:r>
            <a:r>
              <a:rPr lang="fr-FR" sz="1100" spc="-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100" dirty="0">
                <a:solidFill>
                  <a:srgbClr val="112845"/>
                </a:solidFill>
                <a:latin typeface="Arial MT"/>
                <a:cs typeface="Arial MT"/>
              </a:rPr>
              <a:t>à</a:t>
            </a:r>
            <a:r>
              <a:rPr lang="fr-FR" sz="1100" spc="-25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100" dirty="0">
                <a:solidFill>
                  <a:srgbClr val="112845"/>
                </a:solidFill>
                <a:latin typeface="Arial MT"/>
                <a:cs typeface="Arial MT"/>
              </a:rPr>
              <a:t>3</a:t>
            </a:r>
            <a:r>
              <a:rPr lang="fr-FR" sz="1100" spc="-10" dirty="0">
                <a:solidFill>
                  <a:srgbClr val="112845"/>
                </a:solidFill>
                <a:latin typeface="Arial MT"/>
                <a:cs typeface="Arial MT"/>
              </a:rPr>
              <a:t> </a:t>
            </a:r>
            <a:r>
              <a:rPr lang="fr-FR" sz="1100" dirty="0">
                <a:solidFill>
                  <a:srgbClr val="112845"/>
                </a:solidFill>
                <a:latin typeface="Arial MT"/>
                <a:cs typeface="Arial MT"/>
              </a:rPr>
              <a:t>niveaux</a:t>
            </a:r>
            <a:endParaRPr lang="fr-FR" sz="1100" dirty="0">
              <a:latin typeface="Arial MT"/>
              <a:cs typeface="Arial MT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xfrm>
            <a:off x="5361559" y="7089299"/>
            <a:ext cx="2705734" cy="27437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 marR="5080">
              <a:lnSpc>
                <a:spcPts val="1130"/>
              </a:lnSpc>
              <a:spcBef>
                <a:spcPts val="10"/>
              </a:spcBef>
            </a:pPr>
            <a:r>
              <a:rPr spc="-10" dirty="0"/>
              <a:t>STARS-</a:t>
            </a:r>
            <a:r>
              <a:rPr dirty="0"/>
              <a:t>FIR</a:t>
            </a:r>
            <a:r>
              <a:rPr spc="-20" dirty="0"/>
              <a:t> </a:t>
            </a:r>
            <a:r>
              <a:rPr dirty="0"/>
              <a:t>:</a:t>
            </a:r>
            <a:r>
              <a:rPr spc="-5" dirty="0"/>
              <a:t> </a:t>
            </a:r>
            <a:r>
              <a:rPr dirty="0"/>
              <a:t>un</a:t>
            </a:r>
            <a:r>
              <a:rPr spc="-15" dirty="0"/>
              <a:t> </a:t>
            </a:r>
            <a:r>
              <a:rPr dirty="0"/>
              <a:t>guide</a:t>
            </a:r>
            <a:r>
              <a:rPr spc="-5" dirty="0"/>
              <a:t> </a:t>
            </a:r>
            <a:r>
              <a:rPr dirty="0"/>
              <a:t>pour</a:t>
            </a:r>
            <a:r>
              <a:rPr spc="-5" dirty="0"/>
              <a:t> </a:t>
            </a:r>
            <a:r>
              <a:rPr dirty="0"/>
              <a:t>la</a:t>
            </a:r>
            <a:r>
              <a:rPr spc="-15" dirty="0"/>
              <a:t> </a:t>
            </a:r>
            <a:r>
              <a:rPr dirty="0"/>
              <a:t>qualité</a:t>
            </a:r>
            <a:r>
              <a:rPr spc="-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dirty="0"/>
              <a:t>mon</a:t>
            </a:r>
            <a:r>
              <a:rPr spc="-5" dirty="0"/>
              <a:t> </a:t>
            </a:r>
            <a:r>
              <a:rPr dirty="0"/>
              <a:t>projet</a:t>
            </a:r>
            <a:r>
              <a:rPr spc="-15" dirty="0"/>
              <a:t> </a:t>
            </a:r>
            <a:r>
              <a:rPr spc="-50" dirty="0"/>
              <a:t>·</a:t>
            </a:r>
            <a:r>
              <a:rPr dirty="0"/>
              <a:t> Promotion</a:t>
            </a:r>
            <a:r>
              <a:rPr spc="-25" dirty="0"/>
              <a:t> </a:t>
            </a:r>
            <a:r>
              <a:rPr dirty="0"/>
              <a:t>Grand</a:t>
            </a:r>
            <a:r>
              <a:rPr spc="-30" dirty="0"/>
              <a:t> </a:t>
            </a:r>
            <a:r>
              <a:rPr spc="-25" dirty="0"/>
              <a:t>Est</a:t>
            </a:r>
          </a:p>
        </p:txBody>
      </p:sp>
      <p:sp>
        <p:nvSpPr>
          <p:cNvPr id="45" name="object 38">
            <a:extLst>
              <a:ext uri="{FF2B5EF4-FFF2-40B4-BE49-F238E27FC236}">
                <a16:creationId xmlns:a16="http://schemas.microsoft.com/office/drawing/2014/main" id="{A7939804-98E5-420C-225D-FD39EF780FDA}"/>
              </a:ext>
            </a:extLst>
          </p:cNvPr>
          <p:cNvSpPr txBox="1"/>
          <p:nvPr/>
        </p:nvSpPr>
        <p:spPr>
          <a:xfrm>
            <a:off x="5426300" y="1210754"/>
            <a:ext cx="3587750" cy="1000274"/>
          </a:xfrm>
          <a:prstGeom prst="rect">
            <a:avLst/>
          </a:prstGeom>
          <a:solidFill>
            <a:srgbClr val="D2D2D2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0"/>
              </a:lnSpc>
            </a:pPr>
            <a:r>
              <a:rPr lang="fr-FR" sz="1100" dirty="0">
                <a:solidFill>
                  <a:srgbClr val="112845"/>
                </a:solidFill>
                <a:latin typeface="Arial MT"/>
              </a:rPr>
              <a:t>Renforcer les compétences et la cohérence des acteurs intervenant auprès des adolescents</a:t>
            </a:r>
          </a:p>
          <a:p>
            <a:pPr>
              <a:lnSpc>
                <a:spcPts val="1250"/>
              </a:lnSpc>
            </a:pPr>
            <a:endParaRPr lang="fr-FR" sz="1100" dirty="0">
              <a:solidFill>
                <a:srgbClr val="112845"/>
              </a:solidFill>
              <a:latin typeface="Arial MT"/>
            </a:endParaRPr>
          </a:p>
          <a:p>
            <a:pPr>
              <a:lnSpc>
                <a:spcPts val="1250"/>
              </a:lnSpc>
            </a:pPr>
            <a:r>
              <a:rPr lang="fr-FR" sz="1100" dirty="0">
                <a:solidFill>
                  <a:srgbClr val="112845"/>
                </a:solidFill>
                <a:latin typeface="Arial MT"/>
              </a:rPr>
              <a:t>Inscrire durablement la prévention des grossesses non prévues chez les adolescents dans les politiques territoriales de santé sexuelle</a:t>
            </a:r>
            <a:endParaRPr sz="1100" dirty="0">
              <a:solidFill>
                <a:srgbClr val="112845"/>
              </a:solidFill>
              <a:latin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2716</TotalTime>
  <Words>4736</Words>
  <Application>Microsoft Office PowerPoint</Application>
  <PresentationFormat>Personnalisé</PresentationFormat>
  <Paragraphs>417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</vt:lpstr>
      <vt:lpstr>Arial MT</vt:lpstr>
      <vt:lpstr>Calibri</vt:lpstr>
      <vt:lpstr>Symbol</vt:lpstr>
      <vt:lpstr>Times New Roman</vt:lpstr>
      <vt:lpstr>Webdings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Emilie CHRISTOPHE</dc:creator>
  <cp:lastModifiedBy>DOMINGUE MENA, Pascale (ARS-GUADELOUPE/DAOSS)</cp:lastModifiedBy>
  <cp:revision>11</cp:revision>
  <dcterms:created xsi:type="dcterms:W3CDTF">2025-12-22T19:17:29Z</dcterms:created>
  <dcterms:modified xsi:type="dcterms:W3CDTF">2026-01-16T19:39:09Z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2025-01-22T00:00:00Z</vt:filetime>
  </property>
  <property fmtid="{D5CDD505-2E9C-101B-9397-08002B2CF9AE}" pid="3" name="Creator">
    <vt:lpwstr>Microsoft® Word pour Microsoft 365</vt:lpwstr>
  </property>
  <property fmtid="{D5CDD505-2E9C-101B-9397-08002B2CF9AE}" pid="4" name="LastSaved">
    <vt:filetime>2025-12-22T00:00:00Z</vt:filetime>
  </property>
  <property fmtid="{D5CDD505-2E9C-101B-9397-08002B2CF9AE}" pid="5" name="Producer">
    <vt:lpwstr>Microsoft® Word pour Microsoft 365</vt:lpwstr>
  </property>
  <property fmtid="{D5CDD505-2E9C-101B-9397-08002B2CF9AE}" pid="6" name="MSIP_Label_3094c1fb-3db8-4cce-b079-9b022302847f_Enabled">
    <vt:lpwstr>true</vt:lpwstr>
  </property>
  <property fmtid="{D5CDD505-2E9C-101B-9397-08002B2CF9AE}" pid="7" name="MSIP_Label_3094c1fb-3db8-4cce-b079-9b022302847f_SetDate">
    <vt:lpwstr>2025-12-23T12:22:13Z</vt:lpwstr>
  </property>
  <property fmtid="{D5CDD505-2E9C-101B-9397-08002B2CF9AE}" pid="8" name="MSIP_Label_3094c1fb-3db8-4cce-b079-9b022302847f_Method">
    <vt:lpwstr>Standard</vt:lpwstr>
  </property>
  <property fmtid="{D5CDD505-2E9C-101B-9397-08002B2CF9AE}" pid="9" name="MSIP_Label_3094c1fb-3db8-4cce-b079-9b022302847f_Name">
    <vt:lpwstr>[Prod v5] C1 - Standard</vt:lpwstr>
  </property>
  <property fmtid="{D5CDD505-2E9C-101B-9397-08002B2CF9AE}" pid="10" name="MSIP_Label_3094c1fb-3db8-4cce-b079-9b022302847f_SiteId">
    <vt:lpwstr>035e5292-5a25-4509-bb08-a555f7d31a8b</vt:lpwstr>
  </property>
  <property fmtid="{D5CDD505-2E9C-101B-9397-08002B2CF9AE}" pid="11" name="MSIP_Label_3094c1fb-3db8-4cce-b079-9b022302847f_ActionId">
    <vt:lpwstr>86f5722d-4cb1-444f-a714-2d2f2836ea31</vt:lpwstr>
  </property>
  <property fmtid="{D5CDD505-2E9C-101B-9397-08002B2CF9AE}" pid="12" name="MSIP_Label_3094c1fb-3db8-4cce-b079-9b022302847f_ContentBits">
    <vt:lpwstr>0</vt:lpwstr>
  </property>
  <property fmtid="{D5CDD505-2E9C-101B-9397-08002B2CF9AE}" pid="13" name="MSIP_Label_3094c1fb-3db8-4cce-b079-9b022302847f_Tag">
    <vt:lpwstr>10, 3, 0, 1</vt:lpwstr>
  </property>
</Properties>
</file>