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18"/>
  </p:notesMasterIdLst>
  <p:handoutMasterIdLst>
    <p:handoutMasterId r:id="rId19"/>
  </p:handoutMasterIdLst>
  <p:sldIdLst>
    <p:sldId id="5407" r:id="rId2"/>
    <p:sldId id="5419" r:id="rId3"/>
    <p:sldId id="3637" r:id="rId4"/>
    <p:sldId id="5421" r:id="rId5"/>
    <p:sldId id="3615" r:id="rId6"/>
    <p:sldId id="3632" r:id="rId7"/>
    <p:sldId id="5423" r:id="rId8"/>
    <p:sldId id="5430" r:id="rId9"/>
    <p:sldId id="3621" r:id="rId10"/>
    <p:sldId id="5408" r:id="rId11"/>
    <p:sldId id="5431" r:id="rId12"/>
    <p:sldId id="5432" r:id="rId13"/>
    <p:sldId id="5434" r:id="rId14"/>
    <p:sldId id="5409" r:id="rId15"/>
    <p:sldId id="5413" r:id="rId16"/>
    <p:sldId id="5418" r:id="rId17"/>
  </p:sldIdLst>
  <p:sldSz cx="18288000" cy="10288588"/>
  <p:notesSz cx="9929813" cy="67992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8C0C50-60F2-1C9B-F245-067E5B80D3C9}" name="LARISSE, Marc (ARS-GUADELOUPE/DSS)" initials="ML" userId="S::marc.larisse@ars.sante.fr::1942b655-5e5e-44f5-b7eb-abe2b3664a9c" providerId="AD"/>
  <p188:author id="{B9B29ED7-8E58-4982-802A-EC38667C42DC}" name="BALOURD, Meylanie (ARS-GUADELOUPE/DSS/SSSEE)" initials="BM(G" userId="S::meylanie.balourd@ars.sante.fr::3ab29331-da47-45ba-8ecf-4dfc2cbddd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D7"/>
    <a:srgbClr val="FFFF00"/>
    <a:srgbClr val="006673"/>
    <a:srgbClr val="3BA295"/>
    <a:srgbClr val="0BB9DA"/>
    <a:srgbClr val="04BADB"/>
    <a:srgbClr val="D6E328"/>
    <a:srgbClr val="014B54"/>
    <a:srgbClr val="004D56"/>
    <a:srgbClr val="283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DF579-963A-4777-B0A9-8091980E1D49}" v="8" dt="2025-07-29T14:09:49.901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71771" autoAdjust="0"/>
  </p:normalViewPr>
  <p:slideViewPr>
    <p:cSldViewPr snapToGrid="0">
      <p:cViewPr varScale="1">
        <p:scale>
          <a:sx n="61" d="100"/>
          <a:sy n="61" d="100"/>
        </p:scale>
        <p:origin x="1632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142"/>
        <p:guide pos="31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B66-4C49-88CC-3DDC794137F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B66-4C49-88CC-3DDC794137F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B66-4C49-88CC-3DDC794137F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B66-4C49-88CC-3DDC794137F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B66-4C49-88CC-3DDC794137FF}"/>
              </c:ext>
            </c:extLst>
          </c:dPt>
          <c:dLbls>
            <c:spPr>
              <a:noFill/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Feuil1!$I$26:$I$30</c:f>
              <c:strCache>
                <c:ptCount val="5"/>
                <c:pt idx="0">
                  <c:v>Excellent</c:v>
                </c:pt>
                <c:pt idx="1">
                  <c:v>Bon</c:v>
                </c:pt>
                <c:pt idx="2">
                  <c:v>Suffisant</c:v>
                </c:pt>
                <c:pt idx="3">
                  <c:v>Insuffisant</c:v>
                </c:pt>
                <c:pt idx="4">
                  <c:v>Fermé</c:v>
                </c:pt>
              </c:strCache>
            </c:strRef>
          </c:cat>
          <c:val>
            <c:numRef>
              <c:f>Feuil1!$J$26:$J$30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66-4C49-88CC-3DDC794137F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34556842248598"/>
          <c:y val="0.38047823938094061"/>
          <c:w val="0.13988478535353535"/>
          <c:h val="0.24425009809361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52B-45D7-8C1C-61A94240A546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52B-45D7-8C1C-61A94240A54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52B-45D7-8C1C-61A94240A546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52B-45D7-8C1C-61A94240A546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52B-45D7-8C1C-61A94240A546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52B-45D7-8C1C-61A94240A54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52B-45D7-8C1C-61A94240A546}"/>
              </c:ext>
            </c:extLst>
          </c:dPt>
          <c:dLbls>
            <c:spPr>
              <a:noFill/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Feuil1!$I$5:$I$11</c:f>
              <c:strCache>
                <c:ptCount val="7"/>
                <c:pt idx="0">
                  <c:v>Excellent</c:v>
                </c:pt>
                <c:pt idx="1">
                  <c:v>Bon</c:v>
                </c:pt>
                <c:pt idx="2">
                  <c:v>Suffisant</c:v>
                </c:pt>
                <c:pt idx="3">
                  <c:v>Insuffisant </c:v>
                </c:pt>
                <c:pt idx="4">
                  <c:v>Insuffisamment de prélèvement</c:v>
                </c:pt>
                <c:pt idx="5">
                  <c:v>Fermé</c:v>
                </c:pt>
                <c:pt idx="6">
                  <c:v>Fermé accessibilité</c:v>
                </c:pt>
              </c:strCache>
            </c:strRef>
          </c:cat>
          <c:val>
            <c:numRef>
              <c:f>Feuil1!$J$5:$J$11</c:f>
              <c:numCache>
                <c:formatCode>General</c:formatCode>
                <c:ptCount val="7"/>
                <c:pt idx="0">
                  <c:v>87</c:v>
                </c:pt>
                <c:pt idx="1">
                  <c:v>11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2B-45D7-8C1C-61A94240A54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16297899631234"/>
          <c:y val="0.17735094430658946"/>
          <c:w val="0.21941545080433969"/>
          <c:h val="0.6212251861042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3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C3-4828-B71A-C5E1F258F4F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CC3-4828-B71A-C5E1F258F4F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CC3-4828-B71A-C5E1F258F4FC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CC3-4828-B71A-C5E1F258F4FC}"/>
              </c:ext>
            </c:extLst>
          </c:dPt>
          <c:dLbls>
            <c:dLbl>
              <c:idx val="2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8888888888895E-2"/>
                      <c:h val="7.98611111111111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CC3-4828-B71A-C5E1F258F4F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'marie galante'!$J$9:$J$12</c:f>
              <c:strCache>
                <c:ptCount val="4"/>
                <c:pt idx="0">
                  <c:v>14 EXCELLENT</c:v>
                </c:pt>
                <c:pt idx="1">
                  <c:v>1 BON</c:v>
                </c:pt>
                <c:pt idx="2">
                  <c:v>1 INSUFFISANT</c:v>
                </c:pt>
                <c:pt idx="3">
                  <c:v>1 INTERDITE</c:v>
                </c:pt>
              </c:strCache>
            </c:strRef>
          </c:cat>
          <c:val>
            <c:numRef>
              <c:f>'marie galante'!$K$9:$K$12</c:f>
              <c:numCache>
                <c:formatCode>General</c:formatCode>
                <c:ptCount val="4"/>
                <c:pt idx="0">
                  <c:v>14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C3-4828-B71A-C5E1F258F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88888888888889E-2"/>
          <c:y val="0.17171296296296298"/>
          <c:w val="0.93888888888888888"/>
          <c:h val="0.671457786526684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35-43E6-861A-8F562ACBB51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35-43E6-861A-8F562ACBB51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35-43E6-861A-8F562ACBB512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35-43E6-861A-8F562ACBB512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35-43E6-861A-8F562ACBB512}"/>
                </c:ext>
              </c:extLst>
            </c:dLbl>
            <c:dLbl>
              <c:idx val="1"/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35-43E6-861A-8F562ACBB512}"/>
                </c:ext>
              </c:extLst>
            </c:dLbl>
            <c:dLbl>
              <c:idx val="2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35-43E6-861A-8F562ACBB512}"/>
                </c:ext>
              </c:extLst>
            </c:dLbl>
            <c:dLbl>
              <c:idx val="3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35-43E6-861A-8F562ACBB512}"/>
                </c:ext>
              </c:extLst>
            </c:dLbl>
            <c:numFmt formatCode="0.0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tdh!$C$23:$C$26</c:f>
              <c:strCache>
                <c:ptCount val="4"/>
                <c:pt idx="0">
                  <c:v>4 EXCELLENT</c:v>
                </c:pt>
                <c:pt idx="1">
                  <c:v>1 BON</c:v>
                </c:pt>
                <c:pt idx="2">
                  <c:v>1 SATISFAISANT</c:v>
                </c:pt>
                <c:pt idx="3">
                  <c:v>1 INSUFFISANT</c:v>
                </c:pt>
              </c:strCache>
            </c:strRef>
          </c:cat>
          <c:val>
            <c:numRef>
              <c:f>tdh!$D$23:$D$26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35-43E6-861A-8F562ACBB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499999999999994E-2"/>
          <c:y val="0.20402887139107612"/>
          <c:w val="0.81388888888888888"/>
          <c:h val="0.68048337707786521"/>
        </c:manualLayout>
      </c:layout>
      <c:pie3DChart>
        <c:varyColors val="1"/>
        <c:ser>
          <c:idx val="0"/>
          <c:order val="0"/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81-45F3-9DA1-8B6992A344F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81-45F3-9DA1-8B6992A344F2}"/>
              </c:ext>
            </c:extLst>
          </c:dPt>
          <c:dLbls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 BARTH'!$C$25:$C$26</c:f>
              <c:strCache>
                <c:ptCount val="2"/>
                <c:pt idx="0">
                  <c:v>9 Excellent</c:v>
                </c:pt>
                <c:pt idx="1">
                  <c:v>4 Bon</c:v>
                </c:pt>
              </c:strCache>
            </c:strRef>
          </c:cat>
          <c:val>
            <c:numRef>
              <c:f>'ST BARTH'!$D$25:$D$26</c:f>
              <c:numCache>
                <c:formatCode>General</c:formatCode>
                <c:ptCount val="2"/>
                <c:pt idx="0">
                  <c:v>9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81-45F3-9DA1-8B6992A34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0.1902314814814815"/>
          <c:w val="0.93888888888888888"/>
          <c:h val="0.671457786526684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4C-4301-8F3D-34329D00AF3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4C-4301-8F3D-34329D00AF32}"/>
              </c:ext>
            </c:extLst>
          </c:dPt>
          <c:dPt>
            <c:idx val="2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14C-4301-8F3D-34329D00AF32}"/>
              </c:ext>
            </c:extLst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4C-4301-8F3D-34329D00AF32}"/>
                </c:ext>
              </c:extLst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4C-4301-8F3D-34329D00AF32}"/>
                </c:ext>
              </c:extLst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4C-4301-8F3D-34329D00AF3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SMX!$J$24:$J$26</c:f>
              <c:strCache>
                <c:ptCount val="3"/>
                <c:pt idx="0">
                  <c:v>9 EXCELLENT</c:v>
                </c:pt>
                <c:pt idx="1">
                  <c:v>2 BON</c:v>
                </c:pt>
                <c:pt idx="2">
                  <c:v>1 INS DE PLV</c:v>
                </c:pt>
              </c:strCache>
            </c:strRef>
          </c:cat>
          <c:val>
            <c:numRef>
              <c:f>SMX!$K$24:$K$26</c:f>
              <c:numCache>
                <c:formatCode>General</c:formatCode>
                <c:ptCount val="3"/>
                <c:pt idx="0">
                  <c:v>9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4C-4301-8F3D-34329D00A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60715849881566E-2"/>
          <c:y val="2.2738754680599497E-2"/>
          <c:w val="0.95636132096746218"/>
          <c:h val="0.8217927546798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'[Bilan classement  evolution 2012 2024 graphiques.xlsx]Evolution repartition des class'!$A$31</c:f>
              <c:strCache>
                <c:ptCount val="1"/>
                <c:pt idx="0">
                  <c:v>Qualité excellente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class'!$B$31:$N$31</c:f>
              <c:numCache>
                <c:formatCode>General</c:formatCode>
                <c:ptCount val="13"/>
                <c:pt idx="0">
                  <c:v>80</c:v>
                </c:pt>
                <c:pt idx="1">
                  <c:v>84</c:v>
                </c:pt>
                <c:pt idx="2">
                  <c:v>81</c:v>
                </c:pt>
                <c:pt idx="3">
                  <c:v>83</c:v>
                </c:pt>
                <c:pt idx="4">
                  <c:v>80</c:v>
                </c:pt>
                <c:pt idx="5">
                  <c:v>81</c:v>
                </c:pt>
                <c:pt idx="6">
                  <c:v>74</c:v>
                </c:pt>
                <c:pt idx="7">
                  <c:v>69</c:v>
                </c:pt>
                <c:pt idx="8">
                  <c:v>66</c:v>
                </c:pt>
                <c:pt idx="9">
                  <c:v>71</c:v>
                </c:pt>
                <c:pt idx="10">
                  <c:v>67</c:v>
                </c:pt>
                <c:pt idx="11">
                  <c:v>67</c:v>
                </c:pt>
                <c:pt idx="1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B-4DD1-9825-86489D32585B}"/>
            </c:ext>
          </c:extLst>
        </c:ser>
        <c:ser>
          <c:idx val="1"/>
          <c:order val="1"/>
          <c:tx>
            <c:strRef>
              <c:f>'[Bilan classement  evolution 2012 2024 graphiques.xlsx]Evolution repartition des class'!$A$32</c:f>
              <c:strCache>
                <c:ptCount val="1"/>
                <c:pt idx="0">
                  <c:v>Bonne qualité</c:v>
                </c:pt>
              </c:strCache>
            </c:strRef>
          </c:tx>
          <c:spPr>
            <a:solidFill>
              <a:srgbClr val="66FF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class'!$B$32:$N$32</c:f>
              <c:numCache>
                <c:formatCode>General</c:formatCode>
                <c:ptCount val="13"/>
                <c:pt idx="0">
                  <c:v>15</c:v>
                </c:pt>
                <c:pt idx="1">
                  <c:v>12</c:v>
                </c:pt>
                <c:pt idx="2">
                  <c:v>15</c:v>
                </c:pt>
                <c:pt idx="3">
                  <c:v>10</c:v>
                </c:pt>
                <c:pt idx="4">
                  <c:v>14</c:v>
                </c:pt>
                <c:pt idx="5">
                  <c:v>12</c:v>
                </c:pt>
                <c:pt idx="6">
                  <c:v>17</c:v>
                </c:pt>
                <c:pt idx="7">
                  <c:v>12</c:v>
                </c:pt>
                <c:pt idx="8">
                  <c:v>18</c:v>
                </c:pt>
                <c:pt idx="9">
                  <c:v>11</c:v>
                </c:pt>
                <c:pt idx="10">
                  <c:v>13</c:v>
                </c:pt>
                <c:pt idx="11">
                  <c:v>17</c:v>
                </c:pt>
                <c:pt idx="1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B-4DD1-9825-86489D32585B}"/>
            </c:ext>
          </c:extLst>
        </c:ser>
        <c:ser>
          <c:idx val="2"/>
          <c:order val="2"/>
          <c:tx>
            <c:strRef>
              <c:f>'[Bilan classement  evolution 2012 2024 graphiques.xlsx]Evolution repartition des class'!$A$33</c:f>
              <c:strCache>
                <c:ptCount val="1"/>
                <c:pt idx="0">
                  <c:v>Qualité suffisante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class'!$B$33:$N$33</c:f>
              <c:numCache>
                <c:formatCode>General</c:formatCode>
                <c:ptCount val="13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6</c:v>
                </c:pt>
                <c:pt idx="8">
                  <c:v>9</c:v>
                </c:pt>
                <c:pt idx="9">
                  <c:v>7</c:v>
                </c:pt>
                <c:pt idx="10">
                  <c:v>7</c:v>
                </c:pt>
                <c:pt idx="11">
                  <c:v>4</c:v>
                </c:pt>
                <c:pt idx="1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2B-4DD1-9825-86489D32585B}"/>
            </c:ext>
          </c:extLst>
        </c:ser>
        <c:ser>
          <c:idx val="3"/>
          <c:order val="3"/>
          <c:tx>
            <c:strRef>
              <c:f>'[Bilan classement  evolution 2012 2024 graphiques.xlsx]Evolution repartition des class'!$A$34</c:f>
              <c:strCache>
                <c:ptCount val="1"/>
                <c:pt idx="0">
                  <c:v>Qualité insuffisante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class'!$B$34:$N$34</c:f>
              <c:numCache>
                <c:formatCode>General</c:formatCode>
                <c:ptCount val="13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3</c:v>
                </c:pt>
                <c:pt idx="5">
                  <c:v>4</c:v>
                </c:pt>
                <c:pt idx="6">
                  <c:v>3</c:v>
                </c:pt>
                <c:pt idx="7">
                  <c:v>12</c:v>
                </c:pt>
                <c:pt idx="8">
                  <c:v>8</c:v>
                </c:pt>
                <c:pt idx="9">
                  <c:v>11</c:v>
                </c:pt>
                <c:pt idx="10">
                  <c:v>11</c:v>
                </c:pt>
                <c:pt idx="11">
                  <c:v>6</c:v>
                </c:pt>
                <c:pt idx="1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2B-4DD1-9825-86489D32585B}"/>
            </c:ext>
          </c:extLst>
        </c:ser>
        <c:ser>
          <c:idx val="4"/>
          <c:order val="4"/>
          <c:tx>
            <c:strRef>
              <c:f>'[Bilan classement  evolution 2012 2024 graphiques.xlsx]Evolution repartition des class'!$A$35</c:f>
              <c:strCache>
                <c:ptCount val="1"/>
                <c:pt idx="0">
                  <c:v>interdites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class'!$B$35:$N$35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8</c:v>
                </c:pt>
                <c:pt idx="1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2B-4DD1-9825-86489D32585B}"/>
            </c:ext>
          </c:extLst>
        </c:ser>
        <c:ser>
          <c:idx val="5"/>
          <c:order val="5"/>
          <c:tx>
            <c:strRef>
              <c:f>'[Bilan classement  evolution 2012 2024 graphiques.xlsx]Evolution repartition des class'!$A$36</c:f>
              <c:strCache>
                <c:ptCount val="1"/>
                <c:pt idx="0">
                  <c:v>fermés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class'!$B$36:$N$36</c:f>
              <c:numCache>
                <c:formatCode>General</c:formatCode>
                <c:ptCount val="13"/>
                <c:pt idx="10">
                  <c:v>3</c:v>
                </c:pt>
                <c:pt idx="11">
                  <c:v>4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02B-4DD1-9825-86489D32585B}"/>
            </c:ext>
          </c:extLst>
        </c:ser>
        <c:ser>
          <c:idx val="6"/>
          <c:order val="6"/>
          <c:tx>
            <c:strRef>
              <c:f>'[Bilan classement  evolution 2012 2024 graphiques.xlsx]Evolution repartition des class'!$A$37</c:f>
              <c:strCache>
                <c:ptCount val="1"/>
                <c:pt idx="0">
                  <c:v>ins de plv</c:v>
                </c:pt>
              </c:strCache>
            </c:strRef>
          </c:tx>
          <c:spPr>
            <a:solidFill>
              <a:schemeClr val="bg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2B-4DD1-9825-86489D325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sm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'[Bilan classement  evolution 2012 2024 graphiques.xlsx]Evolution repartition des class'!$B$30:$N$30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'[Bilan classement  evolution 2012 2024 graphiques.xlsx]Evolution repartition des class'!$B$37:$N$37</c:f>
              <c:numCache>
                <c:formatCode>General</c:formatCode>
                <c:ptCount val="13"/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02B-4DD1-9825-86489D325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733856"/>
        <c:axId val="276726176"/>
      </c:barChart>
      <c:catAx>
        <c:axId val="27673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726176"/>
        <c:crosses val="autoZero"/>
        <c:auto val="1"/>
        <c:lblAlgn val="ctr"/>
        <c:lblOffset val="100"/>
        <c:noMultiLvlLbl val="0"/>
      </c:catAx>
      <c:valAx>
        <c:axId val="27672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733856"/>
        <c:crosses val="autoZero"/>
        <c:crossBetween val="between"/>
      </c:valAx>
      <c:spPr>
        <a:solidFill>
          <a:schemeClr val="bg2"/>
        </a:solidFill>
        <a:ln>
          <a:solidFill>
            <a:schemeClr val="bg2"/>
          </a:solidFill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sm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4">
          <a:lumMod val="60000"/>
          <a:lumOff val="40000"/>
        </a:schemeClr>
      </a:solidFill>
    </a:ln>
    <a:effectLst/>
  </c:spPr>
  <c:txPr>
    <a:bodyPr/>
    <a:lstStyle/>
    <a:p>
      <a:pPr>
        <a:defRPr sz="1100" cap="small" baseline="0"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C3-4158-ABB0-68936BABFC8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C3-4158-ABB0-68936BABFC8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C3-4158-ABB0-68936BABFC82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C3-4158-ABB0-68936BABFC82}"/>
              </c:ext>
            </c:extLst>
          </c:dPt>
          <c:dPt>
            <c:idx val="4"/>
            <c:bubble3D val="0"/>
            <c:explosion val="1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7C3-4158-ABB0-68936BABFC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 COURS 2025'!$X$22:$X$26</c:f>
              <c:strCache>
                <c:ptCount val="5"/>
                <c:pt idx="0">
                  <c:v>VALIDE</c:v>
                </c:pt>
                <c:pt idx="1">
                  <c:v>EN COURS 2025</c:v>
                </c:pt>
                <c:pt idx="2">
                  <c:v>A EFFECTUER</c:v>
                </c:pt>
                <c:pt idx="3">
                  <c:v>A REVISER</c:v>
                </c:pt>
                <c:pt idx="4">
                  <c:v>SI DEGRADATION</c:v>
                </c:pt>
              </c:strCache>
            </c:strRef>
          </c:cat>
          <c:val>
            <c:numRef>
              <c:f>'EN COURS 2025'!$Y$22:$Y$26</c:f>
              <c:numCache>
                <c:formatCode>General</c:formatCode>
                <c:ptCount val="5"/>
                <c:pt idx="0">
                  <c:v>25</c:v>
                </c:pt>
                <c:pt idx="1">
                  <c:v>31</c:v>
                </c:pt>
                <c:pt idx="2">
                  <c:v>34</c:v>
                </c:pt>
                <c:pt idx="3">
                  <c:v>13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C3-4158-ABB0-68936BABFC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0.43382</cdr:x>
      <cdr:y>0.08636</cdr:y>
    </cdr:from>
    <cdr:to>
      <cdr:x>0.56618</cdr:x>
      <cdr:y>0.25039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5465C130-BA7F-F9BB-4069-6604E89A1CE8}"/>
            </a:ext>
          </a:extLst>
        </cdr:cNvPr>
        <cdr:cNvSpPr txBox="1"/>
      </cdr:nvSpPr>
      <cdr:spPr>
        <a:xfrm xmlns:a="http://schemas.openxmlformats.org/drawingml/2006/main">
          <a:off x="2997200" y="4814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 eaLnBrk="0" fontAlgn="base" hangingPunct="0">
            <a:spcBef>
              <a:spcPct val="0"/>
            </a:spcBef>
            <a:spcAft>
              <a:spcPct val="0"/>
            </a:spcAft>
          </a:pPr>
          <a:r>
            <a:rPr lang="fr-FR" sz="2400" kern="1200" dirty="0">
              <a:solidFill>
                <a:srgbClr val="006673"/>
              </a:solidFill>
              <a:latin typeface="Montserrat ExtraBold" panose="00000900000000000000" pitchFamily="50" charset="0"/>
              <a:ea typeface="Roboto Black" panose="02000000000000000000" pitchFamily="2" charset="0"/>
              <a:cs typeface="Open Sans Light" panose="020B0306030504020204" pitchFamily="34" charset="0"/>
            </a:rPr>
            <a:t>Classement 2024 Saint-Barthélemy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0.48072</cdr:x>
      <cdr:y>0.04255</cdr:y>
    </cdr:from>
    <cdr:to>
      <cdr:x>0.61221</cdr:x>
      <cdr:y>0.20658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E09E6367-FAC7-D48A-6922-5C4BA072B9EB}"/>
            </a:ext>
          </a:extLst>
        </cdr:cNvPr>
        <cdr:cNvSpPr txBox="1"/>
      </cdr:nvSpPr>
      <cdr:spPr>
        <a:xfrm xmlns:a="http://schemas.openxmlformats.org/drawingml/2006/main">
          <a:off x="3342956" y="2371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 eaLnBrk="0" fontAlgn="base" hangingPunct="0">
            <a:spcBef>
              <a:spcPct val="0"/>
            </a:spcBef>
            <a:spcAft>
              <a:spcPct val="0"/>
            </a:spcAft>
          </a:pPr>
          <a:r>
            <a:rPr lang="fr-FR" sz="2400" kern="1200" dirty="0">
              <a:solidFill>
                <a:srgbClr val="006673"/>
              </a:solidFill>
              <a:latin typeface="Montserrat ExtraBold" panose="00000900000000000000" pitchFamily="50" charset="0"/>
              <a:ea typeface="Roboto Black" panose="02000000000000000000" pitchFamily="2" charset="0"/>
              <a:cs typeface="Open Sans Light" panose="020B0306030504020204" pitchFamily="34" charset="0"/>
            </a:rPr>
            <a:t>Classement 2024 Saint-Martin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0.06207</cdr:x>
      <cdr:y>0.03089</cdr:y>
    </cdr:from>
    <cdr:to>
      <cdr:x>0.92942</cdr:x>
      <cdr:y>0.10743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60589B86-4834-E9E0-9AF7-5551ECB6E945}"/>
            </a:ext>
          </a:extLst>
        </cdr:cNvPr>
        <cdr:cNvSpPr txBox="1"/>
      </cdr:nvSpPr>
      <cdr:spPr>
        <a:xfrm xmlns:a="http://schemas.openxmlformats.org/drawingml/2006/main">
          <a:off x="283806" y="84751"/>
          <a:ext cx="3965511" cy="2099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600" b="1" dirty="0"/>
            <a:t>PROFILS TTES EAUX ARCHIPEL GUADELOUPE + ILES DU NORD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6" y="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29.07.2025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6" y="6458120"/>
            <a:ext cx="4302919" cy="339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‹N°›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7/29/25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58121"/>
            <a:ext cx="4302919" cy="34114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‹N°›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997779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2024 </a:t>
            </a:r>
            <a:r>
              <a:rPr lang="en-US" dirty="0" err="1"/>
              <a:t>passent</a:t>
            </a:r>
            <a:r>
              <a:rPr lang="en-US" dirty="0"/>
              <a:t> d </a:t>
            </a:r>
            <a:r>
              <a:rPr lang="en-US" dirty="0" err="1"/>
              <a:t>insuffisant</a:t>
            </a:r>
            <a:r>
              <a:rPr lang="en-US" dirty="0"/>
              <a:t> a </a:t>
            </a:r>
            <a:r>
              <a:rPr lang="en-US" dirty="0" err="1"/>
              <a:t>satisfaisant</a:t>
            </a:r>
            <a:r>
              <a:rPr lang="en-US" dirty="0"/>
              <a:t> </a:t>
            </a:r>
            <a:r>
              <a:rPr lang="en-US" dirty="0" err="1"/>
              <a:t>st</a:t>
            </a:r>
            <a:r>
              <a:rPr lang="en-US" dirty="0"/>
              <a:t>  </a:t>
            </a:r>
            <a:r>
              <a:rPr lang="en-US" dirty="0" err="1"/>
              <a:t>clair</a:t>
            </a:r>
            <a:r>
              <a:rPr lang="en-US" dirty="0"/>
              <a:t> </a:t>
            </a:r>
            <a:r>
              <a:rPr lang="en-US" dirty="0" err="1"/>
              <a:t>goyave</a:t>
            </a:r>
            <a:r>
              <a:rPr lang="en-US" dirty="0"/>
              <a:t> </a:t>
            </a:r>
            <a:r>
              <a:rPr lang="en-US" dirty="0" err="1"/>
              <a:t>Grde</a:t>
            </a:r>
            <a:r>
              <a:rPr lang="en-US" dirty="0"/>
              <a:t> rivière </a:t>
            </a:r>
            <a:r>
              <a:rPr lang="en-US" dirty="0" err="1"/>
              <a:t>lamentin</a:t>
            </a:r>
            <a:r>
              <a:rPr lang="en-US" dirty="0"/>
              <a:t> et bourg </a:t>
            </a:r>
            <a:r>
              <a:rPr lang="en-US" dirty="0" err="1"/>
              <a:t>deshaies</a:t>
            </a:r>
            <a:r>
              <a:rPr lang="en-US" dirty="0"/>
              <a:t> passe </a:t>
            </a:r>
            <a:r>
              <a:rPr lang="en-US" dirty="0" err="1"/>
              <a:t>en</a:t>
            </a:r>
            <a:r>
              <a:rPr lang="en-US" dirty="0"/>
              <a:t> bon </a:t>
            </a:r>
          </a:p>
          <a:p>
            <a:r>
              <a:rPr lang="en-US" dirty="0" err="1"/>
              <a:t>Vallée</a:t>
            </a:r>
            <a:r>
              <a:rPr lang="en-US" dirty="0"/>
              <a:t> </a:t>
            </a:r>
            <a:r>
              <a:rPr lang="en-US" dirty="0" err="1"/>
              <a:t>verte</a:t>
            </a:r>
            <a:r>
              <a:rPr lang="en-US" dirty="0"/>
              <a:t> vieux habitants  passe de bon à excellent </a:t>
            </a:r>
            <a:r>
              <a:rPr lang="en-US" dirty="0" err="1"/>
              <a:t>en</a:t>
            </a:r>
            <a:r>
              <a:rPr lang="en-US" dirty="0"/>
              <a:t> 2024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13371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a </a:t>
            </a:r>
            <a:r>
              <a:rPr lang="en-US" dirty="0" err="1"/>
              <a:t>donc</a:t>
            </a:r>
            <a:r>
              <a:rPr lang="en-US"/>
              <a:t> 6 </a:t>
            </a:r>
            <a:r>
              <a:rPr lang="en-US" dirty="0" err="1"/>
              <a:t>baignades</a:t>
            </a:r>
            <a:r>
              <a:rPr lang="en-US" dirty="0"/>
              <a:t> qui </a:t>
            </a:r>
            <a:r>
              <a:rPr lang="en-US" dirty="0" err="1"/>
              <a:t>st</a:t>
            </a:r>
            <a:r>
              <a:rPr lang="en-US" dirty="0"/>
              <a:t> passes de bon à excellent </a:t>
            </a:r>
            <a:r>
              <a:rPr lang="en-US" dirty="0" err="1"/>
              <a:t>st</a:t>
            </a:r>
            <a:r>
              <a:rPr lang="en-US" dirty="0"/>
              <a:t> </a:t>
            </a:r>
            <a:r>
              <a:rPr lang="en-US" dirty="0" err="1"/>
              <a:t>francois</a:t>
            </a:r>
            <a:r>
              <a:rPr lang="en-US" dirty="0"/>
              <a:t> coulee </a:t>
            </a:r>
            <a:r>
              <a:rPr lang="en-US" dirty="0" err="1"/>
              <a:t>salene</a:t>
            </a:r>
            <a:r>
              <a:rPr lang="en-US" dirty="0"/>
              <a:t> </a:t>
            </a:r>
            <a:r>
              <a:rPr lang="en-US" dirty="0" err="1"/>
              <a:t>lagon</a:t>
            </a:r>
            <a:r>
              <a:rPr lang="en-US" dirty="0"/>
              <a:t> </a:t>
            </a:r>
            <a:r>
              <a:rPr lang="en-US" dirty="0" err="1"/>
              <a:t>st</a:t>
            </a:r>
            <a:r>
              <a:rPr lang="en-US" dirty="0"/>
              <a:t> anne </a:t>
            </a:r>
            <a:r>
              <a:rPr lang="en-US" dirty="0" err="1"/>
              <a:t>pierre</a:t>
            </a:r>
            <a:r>
              <a:rPr lang="en-US" dirty="0"/>
              <a:t> et </a:t>
            </a:r>
            <a:r>
              <a:rPr lang="en-US" dirty="0" err="1"/>
              <a:t>vacances</a:t>
            </a:r>
            <a:r>
              <a:rPr lang="en-US" dirty="0"/>
              <a:t> pt noire petite </a:t>
            </a:r>
            <a:r>
              <a:rPr lang="en-US" dirty="0" err="1"/>
              <a:t>anse</a:t>
            </a:r>
            <a:r>
              <a:rPr lang="en-US" dirty="0"/>
              <a:t> </a:t>
            </a:r>
            <a:r>
              <a:rPr lang="en-US" dirty="0" err="1"/>
              <a:t>baillargent</a:t>
            </a:r>
            <a:r>
              <a:rPr lang="en-US" dirty="0"/>
              <a:t> </a:t>
            </a:r>
            <a:r>
              <a:rPr lang="en-US" dirty="0" err="1"/>
              <a:t>bouillante</a:t>
            </a:r>
            <a:r>
              <a:rPr lang="en-US" dirty="0"/>
              <a:t> </a:t>
            </a:r>
            <a:r>
              <a:rPr lang="en-US" dirty="0" err="1"/>
              <a:t>malendure</a:t>
            </a:r>
            <a:r>
              <a:rPr lang="en-US" dirty="0"/>
              <a:t> vieux habitants </a:t>
            </a:r>
            <a:r>
              <a:rPr lang="en-US" dirty="0" err="1"/>
              <a:t>vallée</a:t>
            </a:r>
            <a:r>
              <a:rPr lang="en-US" dirty="0"/>
              <a:t> </a:t>
            </a:r>
            <a:r>
              <a:rPr lang="en-US" dirty="0" err="1"/>
              <a:t>verte</a:t>
            </a:r>
            <a:r>
              <a:rPr lang="en-US" dirty="0"/>
              <a:t>  et </a:t>
            </a:r>
            <a:r>
              <a:rPr lang="en-US" dirty="0" err="1"/>
              <a:t>une</a:t>
            </a:r>
            <a:r>
              <a:rPr lang="en-US" dirty="0"/>
              <a:t> qui </a:t>
            </a:r>
            <a:r>
              <a:rPr lang="en-US" dirty="0" err="1"/>
              <a:t>est</a:t>
            </a:r>
            <a:r>
              <a:rPr lang="en-US" dirty="0"/>
              <a:t> passée de </a:t>
            </a:r>
            <a:r>
              <a:rPr lang="en-US" dirty="0" err="1"/>
              <a:t>exc</a:t>
            </a:r>
            <a:r>
              <a:rPr lang="en-US" dirty="0"/>
              <a:t> à bon basin vieux bourg à MAE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42349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3607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cours </a:t>
            </a:r>
            <a:r>
              <a:rPr lang="fr-FR" dirty="0" err="1"/>
              <a:t>deshaies</a:t>
            </a:r>
            <a:r>
              <a:rPr lang="fr-FR"/>
              <a:t>  gosier lamentin </a:t>
            </a:r>
            <a:r>
              <a:rPr lang="fr-FR" dirty="0"/>
              <a:t>petit </a:t>
            </a:r>
            <a:r>
              <a:rPr lang="fr-FR"/>
              <a:t>bourg bouillante </a:t>
            </a:r>
            <a:r>
              <a:rPr lang="fr-FR" dirty="0"/>
              <a:t>et morne à l’eau et </a:t>
            </a:r>
            <a:r>
              <a:rPr lang="fr-FR" dirty="0" err="1"/>
              <a:t>smx</a:t>
            </a:r>
            <a:endParaRPr lang="fr-FR" dirty="0"/>
          </a:p>
          <a:p>
            <a:r>
              <a:rPr lang="fr-FR" dirty="0"/>
              <a:t>Des priorités ont été fixées en partenariat avec SIPS ET OEG 1) les sites non réalisés et non excellent ( 11 ) 2) les sites à réviser (13) 3) les sites  non réalisés et excellent (22)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71310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1554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8239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787166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702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25046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sites sont actuellement interdits à la baignade en raison d’une qualité jugée insuffisante ,depuis plus de cinq années consécutives: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Fond 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Helliot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(</a:t>
            </a:r>
            <a:r>
              <a:rPr lang="fr-FR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Deshaies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Dolé (Gourbeyre)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Diane (Petit-Bourg)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Petit Pérou (Capesterre-Belle-Eau)</a:t>
            </a:r>
          </a:p>
          <a:p>
            <a:pPr algn="just" defTabSz="360000">
              <a:lnSpc>
                <a:spcPct val="150000"/>
              </a:lnSpc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sites sont actuellement interdits à la baignade : 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Anse à sable (Bouillante)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Petite Anse b rejet (Bouillante) non UE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Viard (Petit-Bourg) non UE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- Les Basses (Grand-Bourg, Marie-Galante)</a:t>
            </a:r>
          </a:p>
          <a:p>
            <a:pPr algn="just" defTabSz="360000">
              <a:lnSpc>
                <a:spcPct val="150000"/>
              </a:lnSpc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07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MG  EN 2023 ET  2024 LES BASSES TJRS EN INTERDIT 3IEME PONT EN INSUFFISANT DEPUIS 4 ANNEES ET CHALET EN BON</a:t>
            </a:r>
          </a:p>
          <a:p>
            <a:r>
              <a:rPr lang="fr-FR" dirty="0"/>
              <a:t>POUR SAINTES </a:t>
            </a:r>
            <a:r>
              <a:rPr lang="fr-FR" dirty="0" err="1"/>
              <a:t>tdh</a:t>
            </a:r>
            <a:r>
              <a:rPr lang="fr-FR" dirty="0"/>
              <a:t> EN 2023 FD DE CURE INSUFFISANT ANSE MIRE BOIS JOLI EN BON EN 2024 FD DE CURE INSF DEPUIIS  4 ANNEES et anse mire satisfaisant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066018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st </a:t>
            </a:r>
            <a:r>
              <a:rPr lang="fr-FR" dirty="0" err="1"/>
              <a:t>barth</a:t>
            </a:r>
            <a:r>
              <a:rPr lang="fr-FR" dirty="0"/>
              <a:t> on est passe de 2 sites en bonne qualité en 2023  ( marigot maréchal ) a 4 en 2024 ( </a:t>
            </a:r>
            <a:r>
              <a:rPr lang="fr-FR" dirty="0" err="1"/>
              <a:t>lorient</a:t>
            </a:r>
            <a:r>
              <a:rPr lang="fr-FR" dirty="0"/>
              <a:t> st jean aéroport public et anse </a:t>
            </a:r>
            <a:r>
              <a:rPr lang="fr-FR" dirty="0" err="1"/>
              <a:t>corrossol</a:t>
            </a:r>
            <a:r>
              <a:rPr lang="fr-FR" dirty="0"/>
              <a:t>)</a:t>
            </a:r>
          </a:p>
          <a:p>
            <a:r>
              <a:rPr lang="fr-FR" dirty="0"/>
              <a:t>Pour st martin </a:t>
            </a:r>
            <a:r>
              <a:rPr lang="fr-FR" dirty="0" err="1"/>
              <a:t>ts</a:t>
            </a:r>
            <a:r>
              <a:rPr lang="fr-FR" dirty="0"/>
              <a:t> les sites excellents en 2023 sauf </a:t>
            </a:r>
            <a:r>
              <a:rPr lang="fr-FR" dirty="0" err="1"/>
              <a:t>ilest</a:t>
            </a:r>
            <a:r>
              <a:rPr lang="fr-FR" dirty="0"/>
              <a:t> </a:t>
            </a:r>
            <a:r>
              <a:rPr lang="fr-FR" dirty="0" err="1"/>
              <a:t>pinel</a:t>
            </a:r>
            <a:r>
              <a:rPr lang="fr-FR" dirty="0"/>
              <a:t> </a:t>
            </a:r>
            <a:r>
              <a:rPr lang="fr-FR" dirty="0" err="1"/>
              <a:t>tnsuffisamment</a:t>
            </a:r>
            <a:r>
              <a:rPr lang="fr-FR" dirty="0"/>
              <a:t> de plv en 2024 à 2 sites en bonne </a:t>
            </a:r>
            <a:r>
              <a:rPr lang="fr-FR"/>
              <a:t>qualité ( </a:t>
            </a:r>
            <a:r>
              <a:rPr lang="fr-FR" dirty="0"/>
              <a:t>grand case baie orientale pt nord)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924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8868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44000" y="5144294"/>
            <a:ext cx="9144000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1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717010" y="0"/>
            <a:ext cx="9036659" cy="10288588"/>
          </a:xfrm>
          <a:custGeom>
            <a:avLst/>
            <a:gdLst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2980732 w 9036658"/>
              <a:gd name="connsiteY8" fmla="*/ 2173802 h 10288588"/>
              <a:gd name="connsiteX9" fmla="*/ 5963739 w 9036658"/>
              <a:gd name="connsiteY9" fmla="*/ 5143152 h 10288588"/>
              <a:gd name="connsiteX10" fmla="*/ 2980732 w 9036658"/>
              <a:gd name="connsiteY10" fmla="*/ 8114779 h 10288588"/>
              <a:gd name="connsiteX11" fmla="*/ 0 w 9036658"/>
              <a:gd name="connsiteY11" fmla="*/ 5143152 h 10288588"/>
              <a:gd name="connsiteX12" fmla="*/ 5164780 w 9036658"/>
              <a:gd name="connsiteY12" fmla="*/ 0 h 10288588"/>
              <a:gd name="connsiteX13" fmla="*/ 6944797 w 9036658"/>
              <a:gd name="connsiteY13" fmla="*/ 0 h 10288588"/>
              <a:gd name="connsiteX14" fmla="*/ 9036658 w 9036658"/>
              <a:gd name="connsiteY14" fmla="*/ 2083695 h 10288588"/>
              <a:gd name="connsiteX15" fmla="*/ 6057065 w 9036658"/>
              <a:gd name="connsiteY15" fmla="*/ 5053245 h 10288588"/>
              <a:gd name="connsiteX16" fmla="*/ 3072919 w 9036658"/>
              <a:gd name="connsiteY16" fmla="*/ 2083695 h 10288588"/>
              <a:gd name="connsiteX17" fmla="*/ 978781 w 9036658"/>
              <a:gd name="connsiteY17" fmla="*/ 0 h 10288588"/>
              <a:gd name="connsiteX18" fmla="*/ 4973579 w 9036658"/>
              <a:gd name="connsiteY18" fmla="*/ 0 h 10288588"/>
              <a:gd name="connsiteX19" fmla="*/ 2976180 w 9036658"/>
              <a:gd name="connsiteY19" fmla="*/ 199171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36658" h="10288588">
                <a:moveTo>
                  <a:pt x="2976181" y="8296878"/>
                </a:moveTo>
                <a:lnTo>
                  <a:pt x="4973579" y="10288588"/>
                </a:lnTo>
                <a:lnTo>
                  <a:pt x="978782" y="10288588"/>
                </a:lnTo>
                <a:close/>
                <a:moveTo>
                  <a:pt x="6057065" y="5235343"/>
                </a:moveTo>
                <a:lnTo>
                  <a:pt x="9036658" y="8205831"/>
                </a:lnTo>
                <a:lnTo>
                  <a:pt x="6947073" y="10288588"/>
                </a:lnTo>
                <a:lnTo>
                  <a:pt x="5164780" y="10288588"/>
                </a:lnTo>
                <a:lnTo>
                  <a:pt x="3072919" y="8205831"/>
                </a:lnTo>
                <a:close/>
                <a:moveTo>
                  <a:pt x="2980732" y="2173802"/>
                </a:moveTo>
                <a:lnTo>
                  <a:pt x="5963739" y="5143152"/>
                </a:lnTo>
                <a:lnTo>
                  <a:pt x="2980732" y="8114779"/>
                </a:lnTo>
                <a:lnTo>
                  <a:pt x="0" y="5143152"/>
                </a:lnTo>
                <a:close/>
                <a:moveTo>
                  <a:pt x="5164780" y="0"/>
                </a:moveTo>
                <a:lnTo>
                  <a:pt x="6944797" y="0"/>
                </a:lnTo>
                <a:lnTo>
                  <a:pt x="9036658" y="2083695"/>
                </a:lnTo>
                <a:lnTo>
                  <a:pt x="6057065" y="5053245"/>
                </a:lnTo>
                <a:lnTo>
                  <a:pt x="3072919" y="2083695"/>
                </a:lnTo>
                <a:close/>
                <a:moveTo>
                  <a:pt x="978781" y="0"/>
                </a:moveTo>
                <a:lnTo>
                  <a:pt x="4973579" y="0"/>
                </a:lnTo>
                <a:lnTo>
                  <a:pt x="2976180" y="199171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477083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0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768230" y="0"/>
            <a:ext cx="9519770" cy="10288588"/>
          </a:xfrm>
          <a:custGeom>
            <a:avLst/>
            <a:gdLst>
              <a:gd name="T0" fmla="*/ 1824 w 4210"/>
              <a:gd name="T1" fmla="*/ 3060 h 4552"/>
              <a:gd name="T2" fmla="*/ 2693 w 4210"/>
              <a:gd name="T3" fmla="*/ 4552 h 4552"/>
              <a:gd name="T4" fmla="*/ 3562 w 4210"/>
              <a:gd name="T5" fmla="*/ 3060 h 4552"/>
              <a:gd name="T6" fmla="*/ 1824 w 4210"/>
              <a:gd name="T7" fmla="*/ 3060 h 4552"/>
              <a:gd name="T8" fmla="*/ 0 w 4210"/>
              <a:gd name="T9" fmla="*/ 0 h 4552"/>
              <a:gd name="T10" fmla="*/ 1737 w 4210"/>
              <a:gd name="T11" fmla="*/ 0 h 4552"/>
              <a:gd name="T12" fmla="*/ 868 w 4210"/>
              <a:gd name="T13" fmla="*/ 1492 h 4552"/>
              <a:gd name="T14" fmla="*/ 0 w 4210"/>
              <a:gd name="T15" fmla="*/ 0 h 4552"/>
              <a:gd name="T16" fmla="*/ 1781 w 4210"/>
              <a:gd name="T17" fmla="*/ 0 h 4552"/>
              <a:gd name="T18" fmla="*/ 1781 w 4210"/>
              <a:gd name="T19" fmla="*/ 0 h 4552"/>
              <a:gd name="T20" fmla="*/ 2650 w 4210"/>
              <a:gd name="T21" fmla="*/ 1492 h 4552"/>
              <a:gd name="T22" fmla="*/ 912 w 4210"/>
              <a:gd name="T23" fmla="*/ 1492 h 4552"/>
              <a:gd name="T24" fmla="*/ 1781 w 4210"/>
              <a:gd name="T25" fmla="*/ 0 h 4552"/>
              <a:gd name="T26" fmla="*/ 1824 w 4210"/>
              <a:gd name="T27" fmla="*/ 0 h 4552"/>
              <a:gd name="T28" fmla="*/ 3562 w 4210"/>
              <a:gd name="T29" fmla="*/ 0 h 4552"/>
              <a:gd name="T30" fmla="*/ 2693 w 4210"/>
              <a:gd name="T31" fmla="*/ 1492 h 4552"/>
              <a:gd name="T32" fmla="*/ 1824 w 4210"/>
              <a:gd name="T33" fmla="*/ 0 h 4552"/>
              <a:gd name="T34" fmla="*/ 3606 w 4210"/>
              <a:gd name="T35" fmla="*/ 0 h 4552"/>
              <a:gd name="T36" fmla="*/ 3606 w 4210"/>
              <a:gd name="T37" fmla="*/ 0 h 4552"/>
              <a:gd name="T38" fmla="*/ 4210 w 4210"/>
              <a:gd name="T39" fmla="*/ 1037 h 4552"/>
              <a:gd name="T40" fmla="*/ 4210 w 4210"/>
              <a:gd name="T41" fmla="*/ 1492 h 4552"/>
              <a:gd name="T42" fmla="*/ 2736 w 4210"/>
              <a:gd name="T43" fmla="*/ 1492 h 4552"/>
              <a:gd name="T44" fmla="*/ 3606 w 4210"/>
              <a:gd name="T45" fmla="*/ 0 h 4552"/>
              <a:gd name="T46" fmla="*/ 3649 w 4210"/>
              <a:gd name="T47" fmla="*/ 0 h 4552"/>
              <a:gd name="T48" fmla="*/ 4210 w 4210"/>
              <a:gd name="T49" fmla="*/ 0 h 4552"/>
              <a:gd name="T50" fmla="*/ 4210 w 4210"/>
              <a:gd name="T51" fmla="*/ 963 h 4552"/>
              <a:gd name="T52" fmla="*/ 3649 w 4210"/>
              <a:gd name="T53" fmla="*/ 0 h 4552"/>
              <a:gd name="T54" fmla="*/ 4210 w 4210"/>
              <a:gd name="T55" fmla="*/ 1530 h 4552"/>
              <a:gd name="T56" fmla="*/ 4210 w 4210"/>
              <a:gd name="T57" fmla="*/ 1986 h 4552"/>
              <a:gd name="T58" fmla="*/ 3606 w 4210"/>
              <a:gd name="T59" fmla="*/ 3023 h 4552"/>
              <a:gd name="T60" fmla="*/ 2736 w 4210"/>
              <a:gd name="T61" fmla="*/ 1530 h 4552"/>
              <a:gd name="T62" fmla="*/ 4210 w 4210"/>
              <a:gd name="T63" fmla="*/ 1530 h 4552"/>
              <a:gd name="T64" fmla="*/ 4210 w 4210"/>
              <a:gd name="T65" fmla="*/ 2061 h 4552"/>
              <a:gd name="T66" fmla="*/ 4210 w 4210"/>
              <a:gd name="T67" fmla="*/ 3023 h 4552"/>
              <a:gd name="T68" fmla="*/ 3649 w 4210"/>
              <a:gd name="T69" fmla="*/ 3023 h 4552"/>
              <a:gd name="T70" fmla="*/ 4210 w 4210"/>
              <a:gd name="T71" fmla="*/ 2061 h 4552"/>
              <a:gd name="T72" fmla="*/ 4210 w 4210"/>
              <a:gd name="T73" fmla="*/ 3060 h 4552"/>
              <a:gd name="T74" fmla="*/ 4210 w 4210"/>
              <a:gd name="T75" fmla="*/ 4022 h 4552"/>
              <a:gd name="T76" fmla="*/ 3649 w 4210"/>
              <a:gd name="T77" fmla="*/ 3060 h 4552"/>
              <a:gd name="T78" fmla="*/ 4210 w 4210"/>
              <a:gd name="T79" fmla="*/ 3060 h 4552"/>
              <a:gd name="T80" fmla="*/ 4210 w 4210"/>
              <a:gd name="T81" fmla="*/ 4097 h 4552"/>
              <a:gd name="T82" fmla="*/ 4210 w 4210"/>
              <a:gd name="T83" fmla="*/ 4552 h 4552"/>
              <a:gd name="T84" fmla="*/ 2736 w 4210"/>
              <a:gd name="T85" fmla="*/ 4552 h 4552"/>
              <a:gd name="T86" fmla="*/ 3606 w 4210"/>
              <a:gd name="T87" fmla="*/ 3060 h 4552"/>
              <a:gd name="T88" fmla="*/ 4210 w 4210"/>
              <a:gd name="T89" fmla="*/ 4097 h 4552"/>
              <a:gd name="T90" fmla="*/ 1737 w 4210"/>
              <a:gd name="T91" fmla="*/ 3023 h 4552"/>
              <a:gd name="T92" fmla="*/ 868 w 4210"/>
              <a:gd name="T93" fmla="*/ 1531 h 4552"/>
              <a:gd name="T94" fmla="*/ 0 w 4210"/>
              <a:gd name="T95" fmla="*/ 3023 h 4552"/>
              <a:gd name="T96" fmla="*/ 1737 w 4210"/>
              <a:gd name="T97" fmla="*/ 3023 h 4552"/>
              <a:gd name="T98" fmla="*/ 3562 w 4210"/>
              <a:gd name="T99" fmla="*/ 3023 h 4552"/>
              <a:gd name="T100" fmla="*/ 2693 w 4210"/>
              <a:gd name="T101" fmla="*/ 1530 h 4552"/>
              <a:gd name="T102" fmla="*/ 1825 w 4210"/>
              <a:gd name="T103" fmla="*/ 3023 h 4552"/>
              <a:gd name="T104" fmla="*/ 3562 w 4210"/>
              <a:gd name="T105" fmla="*/ 3023 h 4552"/>
              <a:gd name="T106" fmla="*/ 912 w 4210"/>
              <a:gd name="T107" fmla="*/ 1530 h 4552"/>
              <a:gd name="T108" fmla="*/ 1781 w 4210"/>
              <a:gd name="T109" fmla="*/ 3023 h 4552"/>
              <a:gd name="T110" fmla="*/ 2650 w 4210"/>
              <a:gd name="T111" fmla="*/ 1530 h 4552"/>
              <a:gd name="T112" fmla="*/ 912 w 4210"/>
              <a:gd name="T113" fmla="*/ 1530 h 4552"/>
              <a:gd name="T114" fmla="*/ 2650 w 4210"/>
              <a:gd name="T115" fmla="*/ 4552 h 4552"/>
              <a:gd name="T116" fmla="*/ 1781 w 4210"/>
              <a:gd name="T117" fmla="*/ 3060 h 4552"/>
              <a:gd name="T118" fmla="*/ 912 w 4210"/>
              <a:gd name="T119" fmla="*/ 4552 h 4552"/>
              <a:gd name="T120" fmla="*/ 2650 w 4210"/>
              <a:gd name="T121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210" h="4552">
                <a:moveTo>
                  <a:pt x="1824" y="3060"/>
                </a:moveTo>
                <a:lnTo>
                  <a:pt x="2693" y="4552"/>
                </a:lnTo>
                <a:lnTo>
                  <a:pt x="3562" y="3060"/>
                </a:lnTo>
                <a:lnTo>
                  <a:pt x="1824" y="3060"/>
                </a:lnTo>
                <a:close/>
                <a:moveTo>
                  <a:pt x="0" y="0"/>
                </a:moveTo>
                <a:lnTo>
                  <a:pt x="1737" y="0"/>
                </a:lnTo>
                <a:lnTo>
                  <a:pt x="868" y="1492"/>
                </a:lnTo>
                <a:lnTo>
                  <a:pt x="0" y="0"/>
                </a:lnTo>
                <a:close/>
                <a:moveTo>
                  <a:pt x="1781" y="0"/>
                </a:moveTo>
                <a:lnTo>
                  <a:pt x="1781" y="0"/>
                </a:lnTo>
                <a:lnTo>
                  <a:pt x="2650" y="1492"/>
                </a:lnTo>
                <a:lnTo>
                  <a:pt x="912" y="1492"/>
                </a:lnTo>
                <a:lnTo>
                  <a:pt x="1781" y="0"/>
                </a:lnTo>
                <a:close/>
                <a:moveTo>
                  <a:pt x="1824" y="0"/>
                </a:moveTo>
                <a:lnTo>
                  <a:pt x="3562" y="0"/>
                </a:lnTo>
                <a:lnTo>
                  <a:pt x="2693" y="1492"/>
                </a:lnTo>
                <a:lnTo>
                  <a:pt x="1824" y="0"/>
                </a:lnTo>
                <a:close/>
                <a:moveTo>
                  <a:pt x="3606" y="0"/>
                </a:moveTo>
                <a:lnTo>
                  <a:pt x="3606" y="0"/>
                </a:lnTo>
                <a:lnTo>
                  <a:pt x="4210" y="1037"/>
                </a:lnTo>
                <a:lnTo>
                  <a:pt x="4210" y="1492"/>
                </a:lnTo>
                <a:lnTo>
                  <a:pt x="2736" y="1492"/>
                </a:lnTo>
                <a:lnTo>
                  <a:pt x="3606" y="0"/>
                </a:lnTo>
                <a:close/>
                <a:moveTo>
                  <a:pt x="3649" y="0"/>
                </a:moveTo>
                <a:lnTo>
                  <a:pt x="4210" y="0"/>
                </a:lnTo>
                <a:lnTo>
                  <a:pt x="4210" y="963"/>
                </a:lnTo>
                <a:lnTo>
                  <a:pt x="3649" y="0"/>
                </a:lnTo>
                <a:close/>
                <a:moveTo>
                  <a:pt x="4210" y="1530"/>
                </a:moveTo>
                <a:lnTo>
                  <a:pt x="4210" y="1986"/>
                </a:lnTo>
                <a:lnTo>
                  <a:pt x="3606" y="3023"/>
                </a:lnTo>
                <a:lnTo>
                  <a:pt x="2736" y="1530"/>
                </a:lnTo>
                <a:lnTo>
                  <a:pt x="4210" y="1530"/>
                </a:lnTo>
                <a:close/>
                <a:moveTo>
                  <a:pt x="4210" y="2061"/>
                </a:moveTo>
                <a:lnTo>
                  <a:pt x="4210" y="3023"/>
                </a:lnTo>
                <a:lnTo>
                  <a:pt x="3649" y="3023"/>
                </a:lnTo>
                <a:lnTo>
                  <a:pt x="4210" y="2061"/>
                </a:lnTo>
                <a:close/>
                <a:moveTo>
                  <a:pt x="4210" y="3060"/>
                </a:moveTo>
                <a:lnTo>
                  <a:pt x="4210" y="4022"/>
                </a:lnTo>
                <a:lnTo>
                  <a:pt x="3649" y="3060"/>
                </a:lnTo>
                <a:lnTo>
                  <a:pt x="4210" y="3060"/>
                </a:lnTo>
                <a:close/>
                <a:moveTo>
                  <a:pt x="4210" y="4097"/>
                </a:moveTo>
                <a:lnTo>
                  <a:pt x="4210" y="4552"/>
                </a:lnTo>
                <a:lnTo>
                  <a:pt x="2736" y="4552"/>
                </a:lnTo>
                <a:lnTo>
                  <a:pt x="3606" y="3060"/>
                </a:lnTo>
                <a:lnTo>
                  <a:pt x="4210" y="4097"/>
                </a:lnTo>
                <a:close/>
                <a:moveTo>
                  <a:pt x="1737" y="3023"/>
                </a:moveTo>
                <a:lnTo>
                  <a:pt x="868" y="1531"/>
                </a:lnTo>
                <a:lnTo>
                  <a:pt x="0" y="3023"/>
                </a:lnTo>
                <a:lnTo>
                  <a:pt x="1737" y="3023"/>
                </a:lnTo>
                <a:close/>
                <a:moveTo>
                  <a:pt x="3562" y="3023"/>
                </a:moveTo>
                <a:lnTo>
                  <a:pt x="2693" y="1530"/>
                </a:lnTo>
                <a:lnTo>
                  <a:pt x="1825" y="3023"/>
                </a:lnTo>
                <a:lnTo>
                  <a:pt x="3562" y="3023"/>
                </a:lnTo>
                <a:close/>
                <a:moveTo>
                  <a:pt x="912" y="1530"/>
                </a:moveTo>
                <a:lnTo>
                  <a:pt x="1781" y="3023"/>
                </a:lnTo>
                <a:lnTo>
                  <a:pt x="2650" y="1530"/>
                </a:lnTo>
                <a:lnTo>
                  <a:pt x="912" y="1530"/>
                </a:lnTo>
                <a:close/>
                <a:moveTo>
                  <a:pt x="2650" y="4552"/>
                </a:moveTo>
                <a:lnTo>
                  <a:pt x="1781" y="3060"/>
                </a:lnTo>
                <a:lnTo>
                  <a:pt x="912" y="4552"/>
                </a:lnTo>
                <a:lnTo>
                  <a:pt x="2650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763968" cy="10288588"/>
          </a:xfrm>
          <a:custGeom>
            <a:avLst/>
            <a:gdLst>
              <a:gd name="T0" fmla="*/ 2470 w 4758"/>
              <a:gd name="T1" fmla="*/ 4545 h 4545"/>
              <a:gd name="T2" fmla="*/ 4595 w 4758"/>
              <a:gd name="T3" fmla="*/ 4545 h 4545"/>
              <a:gd name="T4" fmla="*/ 2125 w 4758"/>
              <a:gd name="T5" fmla="*/ 2073 h 4545"/>
              <a:gd name="T6" fmla="*/ 0 w 4758"/>
              <a:gd name="T7" fmla="*/ 2073 h 4545"/>
              <a:gd name="T8" fmla="*/ 2470 w 4758"/>
              <a:gd name="T9" fmla="*/ 4545 h 4545"/>
              <a:gd name="T10" fmla="*/ 2260 w 4758"/>
              <a:gd name="T11" fmla="*/ 0 h 4545"/>
              <a:gd name="T12" fmla="*/ 134 w 4758"/>
              <a:gd name="T13" fmla="*/ 0 h 4545"/>
              <a:gd name="T14" fmla="*/ 2632 w 4758"/>
              <a:gd name="T15" fmla="*/ 2500 h 4545"/>
              <a:gd name="T16" fmla="*/ 4758 w 4758"/>
              <a:gd name="T17" fmla="*/ 2500 h 4545"/>
              <a:gd name="T18" fmla="*/ 2260 w 4758"/>
              <a:gd name="T19" fmla="*/ 0 h 4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58" h="4545">
                <a:moveTo>
                  <a:pt x="2470" y="4545"/>
                </a:moveTo>
                <a:lnTo>
                  <a:pt x="4595" y="4545"/>
                </a:lnTo>
                <a:lnTo>
                  <a:pt x="2125" y="2073"/>
                </a:lnTo>
                <a:lnTo>
                  <a:pt x="0" y="2073"/>
                </a:lnTo>
                <a:lnTo>
                  <a:pt x="2470" y="4545"/>
                </a:lnTo>
                <a:close/>
                <a:moveTo>
                  <a:pt x="2260" y="0"/>
                </a:moveTo>
                <a:lnTo>
                  <a:pt x="134" y="0"/>
                </a:lnTo>
                <a:lnTo>
                  <a:pt x="2632" y="2500"/>
                </a:lnTo>
                <a:lnTo>
                  <a:pt x="4758" y="2500"/>
                </a:lnTo>
                <a:lnTo>
                  <a:pt x="226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1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4" r:id="rId2"/>
    <p:sldLayoutId id="2147484262" r:id="rId3"/>
    <p:sldLayoutId id="2147484286" r:id="rId4"/>
    <p:sldLayoutId id="2147484287" r:id="rId5"/>
    <p:sldLayoutId id="2147484290" r:id="rId6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2797ADA-A031-1B6C-2F9C-58B136E3D541}"/>
              </a:ext>
            </a:extLst>
          </p:cNvPr>
          <p:cNvGrpSpPr/>
          <p:nvPr/>
        </p:nvGrpSpPr>
        <p:grpSpPr>
          <a:xfrm>
            <a:off x="0" y="0"/>
            <a:ext cx="18288000" cy="10288588"/>
            <a:chOff x="0" y="0"/>
            <a:chExt cx="18288000" cy="102885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F31F5A3-4130-53AD-D2F3-71F7A698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8588"/>
            </a:xfrm>
            <a:prstGeom prst="rect">
              <a:avLst/>
            </a:prstGeom>
          </p:spPr>
        </p:pic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ED711CC-DD05-D360-3160-A6AADFBDB8E5}"/>
                </a:ext>
              </a:extLst>
            </p:cNvPr>
            <p:cNvSpPr/>
            <p:nvPr/>
          </p:nvSpPr>
          <p:spPr>
            <a:xfrm>
              <a:off x="13302642" y="112734"/>
              <a:ext cx="4684734" cy="1853852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 descr="Mac:Users:xavier.hasendahl:Desktop:ELEMENTS TEMPLATES SIG:LOGOS:REPUBLIQUE_FRANCAISE:eps:Republique_Francaise_CMJN.eps">
              <a:extLst>
                <a:ext uri="{FF2B5EF4-FFF2-40B4-BE49-F238E27FC236}">
                  <a16:creationId xmlns:a16="http://schemas.microsoft.com/office/drawing/2014/main" id="{02BA7AFE-E184-FAEE-4C87-5CB96C386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0647" y="112734"/>
              <a:ext cx="2069206" cy="1872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2AFC581-AC6E-266F-4FF6-BBFBF0658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7859" y="399413"/>
              <a:ext cx="1985848" cy="129160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631D33F-6CE4-56E5-4A9C-A1820892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1" t="37974" r="14614" b="59737"/>
            <a:stretch/>
          </p:blipFill>
          <p:spPr>
            <a:xfrm rot="6644050">
              <a:off x="14223752" y="4108816"/>
              <a:ext cx="208976" cy="23552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6AC3C27-A69D-5C9A-6243-68DE37405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60" t="40561" r="6392" b="51482"/>
            <a:stretch/>
          </p:blipFill>
          <p:spPr>
            <a:xfrm>
              <a:off x="16079459" y="4180352"/>
              <a:ext cx="849753" cy="818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70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44000" y="3636122"/>
            <a:ext cx="829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3.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Synthèse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chiffrée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FAA233-B4D6-2C6A-FF6F-E38A694A3B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b="7302"/>
          <a:stretch>
            <a:fillRect/>
          </a:stretch>
        </p:blipFill>
        <p:spPr/>
      </p:pic>
      <p:sp>
        <p:nvSpPr>
          <p:cNvPr id="8" name="Полилиния 15">
            <a:extLst>
              <a:ext uri="{FF2B5EF4-FFF2-40B4-BE49-F238E27FC236}">
                <a16:creationId xmlns:a16="http://schemas.microsoft.com/office/drawing/2014/main" id="{A4679885-AB85-D1A4-3802-735FD6AA23D2}"/>
              </a:ext>
            </a:extLst>
          </p:cNvPr>
          <p:cNvSpPr/>
          <p:nvPr/>
        </p:nvSpPr>
        <p:spPr>
          <a:xfrm rot="10800000">
            <a:off x="8679050" y="3225449"/>
            <a:ext cx="8830178" cy="2694903"/>
          </a:xfrm>
          <a:custGeom>
            <a:avLst/>
            <a:gdLst>
              <a:gd name="connsiteX0" fmla="*/ 386350 w 16730455"/>
              <a:gd name="connsiteY0" fmla="*/ 386351 h 8731045"/>
              <a:gd name="connsiteX1" fmla="*/ 386350 w 16730455"/>
              <a:gd name="connsiteY1" fmla="*/ 8344695 h 8731045"/>
              <a:gd name="connsiteX2" fmla="*/ 16344107 w 16730455"/>
              <a:gd name="connsiteY2" fmla="*/ 8344695 h 8731045"/>
              <a:gd name="connsiteX3" fmla="*/ 16344107 w 16730455"/>
              <a:gd name="connsiteY3" fmla="*/ 386351 h 8731045"/>
              <a:gd name="connsiteX4" fmla="*/ 0 w 16730455"/>
              <a:gd name="connsiteY4" fmla="*/ 0 h 8731045"/>
              <a:gd name="connsiteX5" fmla="*/ 16730455 w 16730455"/>
              <a:gd name="connsiteY5" fmla="*/ 0 h 8731045"/>
              <a:gd name="connsiteX6" fmla="*/ 16730455 w 16730455"/>
              <a:gd name="connsiteY6" fmla="*/ 8731045 h 8731045"/>
              <a:gd name="connsiteX7" fmla="*/ 0 w 16730455"/>
              <a:gd name="connsiteY7" fmla="*/ 8731045 h 873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30455" h="8731045">
                <a:moveTo>
                  <a:pt x="386350" y="386351"/>
                </a:moveTo>
                <a:lnTo>
                  <a:pt x="386350" y="8344695"/>
                </a:lnTo>
                <a:lnTo>
                  <a:pt x="16344107" y="8344695"/>
                </a:lnTo>
                <a:lnTo>
                  <a:pt x="16344107" y="386351"/>
                </a:lnTo>
                <a:close/>
                <a:moveTo>
                  <a:pt x="0" y="0"/>
                </a:moveTo>
                <a:lnTo>
                  <a:pt x="16730455" y="0"/>
                </a:lnTo>
                <a:lnTo>
                  <a:pt x="16730455" y="8731045"/>
                </a:lnTo>
                <a:lnTo>
                  <a:pt x="0" y="8731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145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077223" y="182190"/>
            <a:ext cx="15559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Synthèse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chiffres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saisons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2022-2024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2281D85-7C35-3F23-CE77-106ED99EA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756885"/>
              </p:ext>
            </p:extLst>
          </p:nvPr>
        </p:nvGraphicFramePr>
        <p:xfrm>
          <a:off x="3422414" y="1623854"/>
          <a:ext cx="11443172" cy="35204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60793">
                  <a:extLst>
                    <a:ext uri="{9D8B030D-6E8A-4147-A177-3AD203B41FA5}">
                      <a16:colId xmlns:a16="http://schemas.microsoft.com/office/drawing/2014/main" val="4205913608"/>
                    </a:ext>
                  </a:extLst>
                </a:gridCol>
                <a:gridCol w="2860793">
                  <a:extLst>
                    <a:ext uri="{9D8B030D-6E8A-4147-A177-3AD203B41FA5}">
                      <a16:colId xmlns:a16="http://schemas.microsoft.com/office/drawing/2014/main" val="432945051"/>
                    </a:ext>
                  </a:extLst>
                </a:gridCol>
                <a:gridCol w="2860793">
                  <a:extLst>
                    <a:ext uri="{9D8B030D-6E8A-4147-A177-3AD203B41FA5}">
                      <a16:colId xmlns:a16="http://schemas.microsoft.com/office/drawing/2014/main" val="2272879875"/>
                    </a:ext>
                  </a:extLst>
                </a:gridCol>
                <a:gridCol w="2860793">
                  <a:extLst>
                    <a:ext uri="{9D8B030D-6E8A-4147-A177-3AD203B41FA5}">
                      <a16:colId xmlns:a16="http://schemas.microsoft.com/office/drawing/2014/main" val="1542763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/>
                        <a:t>Classement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3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/>
                        <a:t>Excellent</a:t>
                      </a:r>
                      <a:endParaRPr lang="fr-FR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90 sites (69 %)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89 sites (68 %)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90 sites (69 %)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42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/>
                        <a:t>Bon</a:t>
                      </a:r>
                      <a:endParaRPr lang="fr-FR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14 sites (10,6 %)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 sites (14,5 %)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18 sites (14 %)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872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/>
                        <a:t>Satisfaisant</a:t>
                      </a:r>
                      <a:endParaRPr lang="fr-FR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 sites (5,3 %)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sites (3,1 %)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 sites (6 %)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77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/>
                        <a:t>Insuffisant</a:t>
                      </a:r>
                      <a:endParaRPr lang="fr-FR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 sites (8,3 %)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 sites (4,5 %)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sites (2 %)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57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/>
                        <a:t>Interdite</a:t>
                      </a:r>
                      <a:endParaRPr lang="fr-FR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sites (3,8 %)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 sites (6,1 %)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 sites (6,1 %)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9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/>
                        <a:t>Ins. de PLV</a:t>
                      </a:r>
                      <a:endParaRPr lang="fr-FR" dirty="0"/>
                    </a:p>
                  </a:txBody>
                  <a:tcPr anchor="ctr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sites (3 %)</a:t>
                      </a:r>
                    </a:p>
                  </a:txBody>
                  <a:tcPr anchor="ctr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 sites (3,8 %)</a:t>
                      </a:r>
                    </a:p>
                  </a:txBody>
                  <a:tcPr anchor="ctr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 sites (3 %)</a:t>
                      </a:r>
                    </a:p>
                  </a:txBody>
                  <a:tcPr anchor="ctr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994085"/>
                  </a:ext>
                </a:extLst>
              </a:tr>
            </a:tbl>
          </a:graphicData>
        </a:graphic>
      </p:graphicFrame>
      <p:sp>
        <p:nvSpPr>
          <p:cNvPr id="4" name="TextBox 7">
            <a:extLst>
              <a:ext uri="{FF2B5EF4-FFF2-40B4-BE49-F238E27FC236}">
                <a16:creationId xmlns:a16="http://schemas.microsoft.com/office/drawing/2014/main" id="{3880893F-8987-637C-DF63-99741EADEE1F}"/>
              </a:ext>
            </a:extLst>
          </p:cNvPr>
          <p:cNvSpPr txBox="1"/>
          <p:nvPr/>
        </p:nvSpPr>
        <p:spPr>
          <a:xfrm>
            <a:off x="3301140" y="5570295"/>
            <a:ext cx="12290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Sur les trois dernières saisons, la Guadeloupe et les Îles du Nord ont maintenu un bon niveau de qualité de leurs eaux de baignade. En 2024, 69 % des sites sont classés "Excellent", et 14 % "Bon", confirmant une qualité conforme pour plus de 8 sites sur 10.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Entre 2023 et 2024 le nombre de sites insuffisants a diminué on passe de 6 à </a:t>
            </a:r>
            <a:r>
              <a:rPr lang="fr-FR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 ,Mais 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entre 2022 et 2023 5 sites étaient passés d’insuffisants à </a:t>
            </a:r>
            <a:r>
              <a:rPr lang="fr-FR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interdits et 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 restent en 2024,</a:t>
            </a:r>
          </a:p>
          <a:p>
            <a:pPr algn="just"/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Enfin, quelques sites restent non classables, faute de prélèvements suffisants sur la période de référence de 4 ans.</a:t>
            </a:r>
          </a:p>
          <a:p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6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37183" y="143017"/>
            <a:ext cx="1555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Répartition</a:t>
            </a:r>
            <a:r>
              <a:rPr lang="en-US" sz="48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du </a:t>
            </a:r>
            <a:r>
              <a:rPr lang="en-US" sz="48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classement</a:t>
            </a:r>
            <a:r>
              <a:rPr lang="en-US" sz="48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UE 2012-2024</a:t>
            </a:r>
            <a:endParaRPr lang="ru-RU" sz="48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FED6F9D7-6B73-94E9-A8CE-2F7EABC1FC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289434"/>
              </p:ext>
            </p:extLst>
          </p:nvPr>
        </p:nvGraphicFramePr>
        <p:xfrm>
          <a:off x="0" y="1800202"/>
          <a:ext cx="10909509" cy="6410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460B5F5F-0543-363A-325E-6D7CCDBF9FEA}"/>
              </a:ext>
            </a:extLst>
          </p:cNvPr>
          <p:cNvSpPr txBox="1"/>
          <p:nvPr/>
        </p:nvSpPr>
        <p:spPr>
          <a:xfrm>
            <a:off x="11044422" y="2882136"/>
            <a:ext cx="69287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Sur la période 2012 à 2024, la qualité des eaux de baignade de l’archipel (Guadeloupe) reste globalement satisfaisante, avec une proportion élevée de sites classés en qualité "excellente" chaque année.</a:t>
            </a:r>
          </a:p>
          <a:p>
            <a:pPr algn="just"/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Toutefois on notait une tendance à la baisse qui ne s’est pas confirmée cette année.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Les sites classés en "bonne qualité" varient entre 10 et 18 sites par an,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Les sites classés "suffisants" restent minoritaires et stables (entre 4 et 9 sites).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 nombre de sites classés "insuffisants«  sont en augmentation surtout les interdites car on passe de 0 à 8 sites concernés par des interdictions,</a:t>
            </a:r>
          </a:p>
        </p:txBody>
      </p:sp>
    </p:spTree>
    <p:extLst>
      <p:ext uri="{BB962C8B-B14F-4D97-AF65-F5344CB8AC3E}">
        <p14:creationId xmlns:p14="http://schemas.microsoft.com/office/powerpoint/2010/main" val="125372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44000" y="3636122"/>
            <a:ext cx="829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4. Les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profils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de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baignades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олилиния 15">
            <a:extLst>
              <a:ext uri="{FF2B5EF4-FFF2-40B4-BE49-F238E27FC236}">
                <a16:creationId xmlns:a16="http://schemas.microsoft.com/office/drawing/2014/main" id="{A4679885-AB85-D1A4-3802-735FD6AA23D2}"/>
              </a:ext>
            </a:extLst>
          </p:cNvPr>
          <p:cNvSpPr/>
          <p:nvPr/>
        </p:nvSpPr>
        <p:spPr>
          <a:xfrm rot="10800000">
            <a:off x="8679050" y="3225449"/>
            <a:ext cx="8830178" cy="2694903"/>
          </a:xfrm>
          <a:custGeom>
            <a:avLst/>
            <a:gdLst>
              <a:gd name="connsiteX0" fmla="*/ 386350 w 16730455"/>
              <a:gd name="connsiteY0" fmla="*/ 386351 h 8731045"/>
              <a:gd name="connsiteX1" fmla="*/ 386350 w 16730455"/>
              <a:gd name="connsiteY1" fmla="*/ 8344695 h 8731045"/>
              <a:gd name="connsiteX2" fmla="*/ 16344107 w 16730455"/>
              <a:gd name="connsiteY2" fmla="*/ 8344695 h 8731045"/>
              <a:gd name="connsiteX3" fmla="*/ 16344107 w 16730455"/>
              <a:gd name="connsiteY3" fmla="*/ 386351 h 8731045"/>
              <a:gd name="connsiteX4" fmla="*/ 0 w 16730455"/>
              <a:gd name="connsiteY4" fmla="*/ 0 h 8731045"/>
              <a:gd name="connsiteX5" fmla="*/ 16730455 w 16730455"/>
              <a:gd name="connsiteY5" fmla="*/ 0 h 8731045"/>
              <a:gd name="connsiteX6" fmla="*/ 16730455 w 16730455"/>
              <a:gd name="connsiteY6" fmla="*/ 8731045 h 8731045"/>
              <a:gd name="connsiteX7" fmla="*/ 0 w 16730455"/>
              <a:gd name="connsiteY7" fmla="*/ 8731045 h 873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30455" h="8731045">
                <a:moveTo>
                  <a:pt x="386350" y="386351"/>
                </a:moveTo>
                <a:lnTo>
                  <a:pt x="386350" y="8344695"/>
                </a:lnTo>
                <a:lnTo>
                  <a:pt x="16344107" y="8344695"/>
                </a:lnTo>
                <a:lnTo>
                  <a:pt x="16344107" y="386351"/>
                </a:lnTo>
                <a:close/>
                <a:moveTo>
                  <a:pt x="0" y="0"/>
                </a:moveTo>
                <a:lnTo>
                  <a:pt x="16730455" y="0"/>
                </a:lnTo>
                <a:lnTo>
                  <a:pt x="16730455" y="8731045"/>
                </a:lnTo>
                <a:lnTo>
                  <a:pt x="0" y="8731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105AD1D-F67C-0206-13C9-5518C45BA9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" b="2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117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" y="889915"/>
            <a:ext cx="8427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Qu’est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ce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qu’un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profil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de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baignade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?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335" y="4231060"/>
            <a:ext cx="8427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Un profil de baignade est un document de référence qui :</a:t>
            </a:r>
          </a:p>
          <a:p>
            <a:pPr algn="just"/>
            <a:endParaRPr lang="fr-FR"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identifie les sources potentielles de pollution susceptibles d'altérer la qualité de l’eau de baignade ;</a:t>
            </a:r>
          </a:p>
          <a:p>
            <a:pPr marL="457200" indent="-457200" algn="just">
              <a:buFont typeface="+mj-lt"/>
              <a:buAutoNum type="arabicPeriod"/>
            </a:pPr>
            <a:endParaRPr lang="fr-FR"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évalue les risques sanitaires pour les baigneurs ;</a:t>
            </a:r>
          </a:p>
          <a:p>
            <a:pPr marL="457200" indent="-457200" algn="just">
              <a:buFont typeface="+mj-lt"/>
              <a:buAutoNum type="arabicPeriod"/>
            </a:pPr>
            <a:endParaRPr lang="fr-FR"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et propose des mesures de gestion pour prévenir les contaminations ou améliorer la qualité.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олилиния 34"/>
          <p:cNvSpPr/>
          <p:nvPr/>
        </p:nvSpPr>
        <p:spPr>
          <a:xfrm>
            <a:off x="12139394" y="2131880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38F2C7AD-3438-2E6A-9F22-3A688C13FB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52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26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9288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Profils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: état des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lieux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en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juillet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2025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95E62AE0-F2C8-D2D0-4795-EB18C0514A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5238"/>
          <a:stretch>
            <a:fillRect/>
          </a:stretch>
        </p:blipFill>
        <p:spPr/>
      </p:pic>
      <p:sp>
        <p:nvSpPr>
          <p:cNvPr id="35" name="Полилиния 34"/>
          <p:cNvSpPr/>
          <p:nvPr/>
        </p:nvSpPr>
        <p:spPr>
          <a:xfrm>
            <a:off x="12139394" y="2131880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197C520-F62C-E577-4370-D3EB5FD10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621671"/>
              </p:ext>
            </p:extLst>
          </p:nvPr>
        </p:nvGraphicFramePr>
        <p:xfrm>
          <a:off x="1117881" y="2131880"/>
          <a:ext cx="7321581" cy="520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7">
            <a:extLst>
              <a:ext uri="{FF2B5EF4-FFF2-40B4-BE49-F238E27FC236}">
                <a16:creationId xmlns:a16="http://schemas.microsoft.com/office/drawing/2014/main" id="{75EA31FB-6ADE-0929-B519-CAEAE3BE3C74}"/>
              </a:ext>
            </a:extLst>
          </p:cNvPr>
          <p:cNvSpPr txBox="1"/>
          <p:nvPr/>
        </p:nvSpPr>
        <p:spPr>
          <a:xfrm>
            <a:off x="716280" y="7975404"/>
            <a:ext cx="8427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 2025, seuls 20 % des profils de baignade sont à jour, tandis que plus de la moitié sont à réviser, à établir ou en cours de mise à jour, soulignant l’enjeu majeur de mise en conformité pour les responsables de baignade.</a:t>
            </a:r>
          </a:p>
        </p:txBody>
      </p:sp>
    </p:spTree>
    <p:extLst>
      <p:ext uri="{BB962C8B-B14F-4D97-AF65-F5344CB8AC3E}">
        <p14:creationId xmlns:p14="http://schemas.microsoft.com/office/powerpoint/2010/main" val="3331655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2797ADA-A031-1B6C-2F9C-58B136E3D541}"/>
              </a:ext>
            </a:extLst>
          </p:cNvPr>
          <p:cNvGrpSpPr/>
          <p:nvPr/>
        </p:nvGrpSpPr>
        <p:grpSpPr>
          <a:xfrm>
            <a:off x="0" y="0"/>
            <a:ext cx="18288000" cy="10288588"/>
            <a:chOff x="0" y="0"/>
            <a:chExt cx="18288000" cy="102885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F31F5A3-4130-53AD-D2F3-71F7A698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8588"/>
            </a:xfrm>
            <a:prstGeom prst="rect">
              <a:avLst/>
            </a:prstGeom>
          </p:spPr>
        </p:pic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ED711CC-DD05-D360-3160-A6AADFBDB8E5}"/>
                </a:ext>
              </a:extLst>
            </p:cNvPr>
            <p:cNvSpPr/>
            <p:nvPr/>
          </p:nvSpPr>
          <p:spPr>
            <a:xfrm>
              <a:off x="13302642" y="112734"/>
              <a:ext cx="4684734" cy="1853852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 descr="Mac:Users:xavier.hasendahl:Desktop:ELEMENTS TEMPLATES SIG:LOGOS:REPUBLIQUE_FRANCAISE:eps:Republique_Francaise_CMJN.eps">
              <a:extLst>
                <a:ext uri="{FF2B5EF4-FFF2-40B4-BE49-F238E27FC236}">
                  <a16:creationId xmlns:a16="http://schemas.microsoft.com/office/drawing/2014/main" id="{02BA7AFE-E184-FAEE-4C87-5CB96C386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0647" y="112734"/>
              <a:ext cx="2069206" cy="1872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2AFC581-AC6E-266F-4FF6-BBFBF0658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7859" y="399413"/>
              <a:ext cx="1985848" cy="129160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631D33F-6CE4-56E5-4A9C-A1820892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51" t="37974" r="14614" b="59737"/>
            <a:stretch/>
          </p:blipFill>
          <p:spPr>
            <a:xfrm rot="6644050">
              <a:off x="14223752" y="4108816"/>
              <a:ext cx="208976" cy="23552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6AC3C27-A69D-5C9A-6243-68DE37405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60" t="40561" r="6392" b="51482"/>
            <a:stretch/>
          </p:blipFill>
          <p:spPr>
            <a:xfrm>
              <a:off x="16079459" y="4180352"/>
              <a:ext cx="849753" cy="818660"/>
            </a:xfrm>
            <a:prstGeom prst="rect">
              <a:avLst/>
            </a:prstGeom>
          </p:spPr>
        </p:pic>
      </p:grpSp>
      <p:sp>
        <p:nvSpPr>
          <p:cNvPr id="2" name="Shape 606">
            <a:extLst>
              <a:ext uri="{FF2B5EF4-FFF2-40B4-BE49-F238E27FC236}">
                <a16:creationId xmlns:a16="http://schemas.microsoft.com/office/drawing/2014/main" id="{7411B5C8-CCC0-17DE-1C1C-465FF906B136}"/>
              </a:ext>
            </a:extLst>
          </p:cNvPr>
          <p:cNvSpPr/>
          <p:nvPr/>
        </p:nvSpPr>
        <p:spPr>
          <a:xfrm>
            <a:off x="4416085" y="7344895"/>
            <a:ext cx="675902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4000" cap="all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0" b="1" kern="0" dirty="0">
                <a:solidFill>
                  <a:schemeClr val="bg2"/>
                </a:solidFill>
                <a:latin typeface="Montserrat" pitchFamily="2" charset="77"/>
              </a:rPr>
              <a:t>Merci</a:t>
            </a:r>
            <a:endParaRPr sz="8000" b="1" kern="0" dirty="0">
              <a:solidFill>
                <a:schemeClr val="bg2"/>
              </a:solidFill>
              <a:latin typeface="Montserrat" pitchFamily="2" charset="77"/>
            </a:endParaRPr>
          </a:p>
        </p:txBody>
      </p:sp>
      <p:sp>
        <p:nvSpPr>
          <p:cNvPr id="3" name="Shape 605">
            <a:extLst>
              <a:ext uri="{FF2B5EF4-FFF2-40B4-BE49-F238E27FC236}">
                <a16:creationId xmlns:a16="http://schemas.microsoft.com/office/drawing/2014/main" id="{E6939488-67B9-92DD-6C62-69082B42FF3F}"/>
              </a:ext>
            </a:extLst>
          </p:cNvPr>
          <p:cNvSpPr/>
          <p:nvPr/>
        </p:nvSpPr>
        <p:spPr>
          <a:xfrm>
            <a:off x="3372874" y="8678593"/>
            <a:ext cx="1012777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0" cap="all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kern="0" dirty="0">
                <a:solidFill>
                  <a:schemeClr val="bg2"/>
                </a:solidFill>
                <a:latin typeface="Montserrat" pitchFamily="2" charset="77"/>
              </a:rPr>
              <a:t>De votre attention</a:t>
            </a:r>
            <a:endParaRPr sz="4000" kern="0" dirty="0">
              <a:solidFill>
                <a:schemeClr val="bg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61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3213274" y="2489200"/>
            <a:ext cx="51927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707944" y="889915"/>
            <a:ext cx="66980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SOMMAIRE</a:t>
            </a:r>
            <a:endParaRPr lang="fr-FR" sz="7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4" name="Freeform: Shape 5"/>
          <p:cNvSpPr/>
          <p:nvPr/>
        </p:nvSpPr>
        <p:spPr>
          <a:xfrm>
            <a:off x="11831133" y="2716872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12320023" y="3058077"/>
            <a:ext cx="579517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fr-FR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Directive Européenne 2006/7/CE.</a:t>
            </a:r>
            <a:endParaRPr lang="fr-FR" sz="2000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20024" y="2627224"/>
            <a:ext cx="5192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rgbClr val="014B54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1. Mission de l’ARS</a:t>
            </a:r>
          </a:p>
        </p:txBody>
      </p:sp>
      <p:sp>
        <p:nvSpPr>
          <p:cNvPr id="17" name="Freeform: Shape 5"/>
          <p:cNvSpPr/>
          <p:nvPr/>
        </p:nvSpPr>
        <p:spPr>
          <a:xfrm>
            <a:off x="11831133" y="4594241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12320024" y="4504593"/>
            <a:ext cx="5192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rgbClr val="014B54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2. Bilan de la qualité des eaux de baignade – Saison 2024</a:t>
            </a:r>
          </a:p>
        </p:txBody>
      </p:sp>
      <p:sp>
        <p:nvSpPr>
          <p:cNvPr id="2" name="Freeform: Shape 5">
            <a:extLst>
              <a:ext uri="{FF2B5EF4-FFF2-40B4-BE49-F238E27FC236}">
                <a16:creationId xmlns:a16="http://schemas.microsoft.com/office/drawing/2014/main" id="{0362217C-3F2F-1A20-A2A5-D457DCA0CCF5}"/>
              </a:ext>
            </a:extLst>
          </p:cNvPr>
          <p:cNvSpPr/>
          <p:nvPr/>
        </p:nvSpPr>
        <p:spPr>
          <a:xfrm>
            <a:off x="11831133" y="6423041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2F2A63C1-EF38-EAFD-8AEF-70B950DFCCA7}"/>
              </a:ext>
            </a:extLst>
          </p:cNvPr>
          <p:cNvSpPr txBox="1"/>
          <p:nvPr/>
        </p:nvSpPr>
        <p:spPr>
          <a:xfrm>
            <a:off x="12320023" y="6333393"/>
            <a:ext cx="54345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rgbClr val="014B54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3. Synthèse en chiffres – Saison 2022 à 2024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F0B3B02-8907-F0B1-4EC2-B6C8F9E4DFBF}"/>
              </a:ext>
            </a:extLst>
          </p:cNvPr>
          <p:cNvSpPr/>
          <p:nvPr/>
        </p:nvSpPr>
        <p:spPr>
          <a:xfrm>
            <a:off x="11831133" y="8167174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7D298E1-94E3-1910-2FC1-120C68FE422B}"/>
              </a:ext>
            </a:extLst>
          </p:cNvPr>
          <p:cNvSpPr txBox="1"/>
          <p:nvPr/>
        </p:nvSpPr>
        <p:spPr>
          <a:xfrm>
            <a:off x="12320024" y="8077526"/>
            <a:ext cx="4762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rgbClr val="014B54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4. Les profils de Baignades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A792FA22-5B6F-08A1-E6EE-714B2BEE52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b="14154"/>
          <a:stretch>
            <a:fillRect/>
          </a:stretch>
        </p:blipFill>
        <p:spPr/>
      </p:pic>
      <p:sp>
        <p:nvSpPr>
          <p:cNvPr id="46" name="Полилиния 45"/>
          <p:cNvSpPr/>
          <p:nvPr/>
        </p:nvSpPr>
        <p:spPr>
          <a:xfrm>
            <a:off x="3213187" y="6461246"/>
            <a:ext cx="8631494" cy="3827342"/>
          </a:xfrm>
          <a:custGeom>
            <a:avLst/>
            <a:gdLst>
              <a:gd name="connsiteX0" fmla="*/ 0 w 8631494"/>
              <a:gd name="connsiteY0" fmla="*/ 0 h 3827342"/>
              <a:gd name="connsiteX1" fmla="*/ 4809626 w 8631494"/>
              <a:gd name="connsiteY1" fmla="*/ 0 h 3827342"/>
              <a:gd name="connsiteX2" fmla="*/ 8631494 w 8631494"/>
              <a:gd name="connsiteY2" fmla="*/ 3827342 h 3827342"/>
              <a:gd name="connsiteX3" fmla="*/ 3821868 w 8631494"/>
              <a:gd name="connsiteY3" fmla="*/ 3827342 h 38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1494" h="3827342">
                <a:moveTo>
                  <a:pt x="0" y="0"/>
                </a:moveTo>
                <a:lnTo>
                  <a:pt x="4809626" y="0"/>
                </a:lnTo>
                <a:lnTo>
                  <a:pt x="8631494" y="3827342"/>
                </a:lnTo>
                <a:lnTo>
                  <a:pt x="3821868" y="3827342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Полилиния 47"/>
          <p:cNvSpPr/>
          <p:nvPr/>
        </p:nvSpPr>
        <p:spPr>
          <a:xfrm>
            <a:off x="2094826" y="1"/>
            <a:ext cx="9166492" cy="3229511"/>
          </a:xfrm>
          <a:custGeom>
            <a:avLst/>
            <a:gdLst>
              <a:gd name="connsiteX0" fmla="*/ 0 w 9166492"/>
              <a:gd name="connsiteY0" fmla="*/ 0 h 3229511"/>
              <a:gd name="connsiteX1" fmla="*/ 5941629 w 9166492"/>
              <a:gd name="connsiteY1" fmla="*/ 0 h 3229511"/>
              <a:gd name="connsiteX2" fmla="*/ 9166492 w 9166492"/>
              <a:gd name="connsiteY2" fmla="*/ 3229511 h 3229511"/>
              <a:gd name="connsiteX3" fmla="*/ 3224864 w 9166492"/>
              <a:gd name="connsiteY3" fmla="*/ 3229511 h 32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6492" h="3229511">
                <a:moveTo>
                  <a:pt x="0" y="0"/>
                </a:moveTo>
                <a:lnTo>
                  <a:pt x="5941629" y="0"/>
                </a:lnTo>
                <a:lnTo>
                  <a:pt x="9166492" y="3229511"/>
                </a:lnTo>
                <a:lnTo>
                  <a:pt x="3224864" y="3229511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00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872870" y="338588"/>
            <a:ext cx="769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1. Mission de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l’ARS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9" name="Freeform: Shape 56"/>
          <p:cNvSpPr/>
          <p:nvPr/>
        </p:nvSpPr>
        <p:spPr>
          <a:xfrm>
            <a:off x="8811076" y="3058063"/>
            <a:ext cx="893092" cy="755680"/>
          </a:xfrm>
          <a:custGeom>
            <a:avLst/>
            <a:gdLst/>
            <a:ahLst/>
            <a:cxnLst/>
            <a:rect l="l" t="t" r="r" b="b"/>
            <a:pathLst>
              <a:path w="212256" h="179598">
                <a:moveTo>
                  <a:pt x="179599" y="0"/>
                </a:moveTo>
                <a:lnTo>
                  <a:pt x="187763" y="0"/>
                </a:lnTo>
                <a:cubicBezTo>
                  <a:pt x="190056" y="61"/>
                  <a:pt x="191975" y="863"/>
                  <a:pt x="193519" y="2406"/>
                </a:cubicBezTo>
                <a:cubicBezTo>
                  <a:pt x="195063" y="3950"/>
                  <a:pt x="195866" y="5868"/>
                  <a:pt x="195927" y="8160"/>
                </a:cubicBezTo>
                <a:lnTo>
                  <a:pt x="195927" y="24481"/>
                </a:lnTo>
                <a:cubicBezTo>
                  <a:pt x="195866" y="26773"/>
                  <a:pt x="195063" y="28691"/>
                  <a:pt x="193519" y="30234"/>
                </a:cubicBezTo>
                <a:cubicBezTo>
                  <a:pt x="191975" y="31778"/>
                  <a:pt x="190056" y="32580"/>
                  <a:pt x="187763" y="32641"/>
                </a:cubicBezTo>
                <a:lnTo>
                  <a:pt x="179599" y="32641"/>
                </a:lnTo>
                <a:cubicBezTo>
                  <a:pt x="173533" y="32711"/>
                  <a:pt x="168046" y="34201"/>
                  <a:pt x="163138" y="37111"/>
                </a:cubicBezTo>
                <a:cubicBezTo>
                  <a:pt x="158230" y="40020"/>
                  <a:pt x="154321" y="43929"/>
                  <a:pt x="151411" y="48837"/>
                </a:cubicBezTo>
                <a:cubicBezTo>
                  <a:pt x="148501" y="53745"/>
                  <a:pt x="147011" y="59232"/>
                  <a:pt x="146941" y="65298"/>
                </a:cubicBezTo>
                <a:lnTo>
                  <a:pt x="146941" y="69380"/>
                </a:lnTo>
                <a:cubicBezTo>
                  <a:pt x="147029" y="72849"/>
                  <a:pt x="148225" y="75735"/>
                  <a:pt x="150529" y="78039"/>
                </a:cubicBezTo>
                <a:cubicBezTo>
                  <a:pt x="152833" y="80343"/>
                  <a:pt x="155720" y="81539"/>
                  <a:pt x="159188" y="81627"/>
                </a:cubicBezTo>
                <a:lnTo>
                  <a:pt x="187763" y="81627"/>
                </a:lnTo>
                <a:cubicBezTo>
                  <a:pt x="194699" y="81802"/>
                  <a:pt x="200472" y="84194"/>
                  <a:pt x="205080" y="88802"/>
                </a:cubicBezTo>
                <a:cubicBezTo>
                  <a:pt x="209688" y="93411"/>
                  <a:pt x="212080" y="99183"/>
                  <a:pt x="212256" y="106120"/>
                </a:cubicBezTo>
                <a:lnTo>
                  <a:pt x="212256" y="155105"/>
                </a:lnTo>
                <a:cubicBezTo>
                  <a:pt x="212080" y="162042"/>
                  <a:pt x="209688" y="167814"/>
                  <a:pt x="205080" y="172423"/>
                </a:cubicBezTo>
                <a:cubicBezTo>
                  <a:pt x="200472" y="177031"/>
                  <a:pt x="194699" y="179423"/>
                  <a:pt x="187763" y="179598"/>
                </a:cubicBezTo>
                <a:lnTo>
                  <a:pt x="138781" y="179598"/>
                </a:lnTo>
                <a:cubicBezTo>
                  <a:pt x="131848" y="179423"/>
                  <a:pt x="126078" y="177031"/>
                  <a:pt x="121472" y="172423"/>
                </a:cubicBezTo>
                <a:cubicBezTo>
                  <a:pt x="116866" y="167814"/>
                  <a:pt x="114476" y="162042"/>
                  <a:pt x="114300" y="155105"/>
                </a:cubicBezTo>
                <a:lnTo>
                  <a:pt x="114300" y="65298"/>
                </a:lnTo>
                <a:cubicBezTo>
                  <a:pt x="114440" y="53167"/>
                  <a:pt x="117419" y="42195"/>
                  <a:pt x="123236" y="32381"/>
                </a:cubicBezTo>
                <a:cubicBezTo>
                  <a:pt x="129052" y="22567"/>
                  <a:pt x="136868" y="14752"/>
                  <a:pt x="146682" y="8935"/>
                </a:cubicBezTo>
                <a:cubicBezTo>
                  <a:pt x="156496" y="3118"/>
                  <a:pt x="167468" y="140"/>
                  <a:pt x="179599" y="0"/>
                </a:cubicBezTo>
                <a:close/>
                <a:moveTo>
                  <a:pt x="65305" y="0"/>
                </a:moveTo>
                <a:lnTo>
                  <a:pt x="73471" y="0"/>
                </a:lnTo>
                <a:cubicBezTo>
                  <a:pt x="75765" y="61"/>
                  <a:pt x="77684" y="863"/>
                  <a:pt x="79229" y="2406"/>
                </a:cubicBezTo>
                <a:cubicBezTo>
                  <a:pt x="80773" y="3950"/>
                  <a:pt x="81576" y="5868"/>
                  <a:pt x="81637" y="8160"/>
                </a:cubicBezTo>
                <a:lnTo>
                  <a:pt x="81637" y="24481"/>
                </a:lnTo>
                <a:cubicBezTo>
                  <a:pt x="81576" y="26773"/>
                  <a:pt x="80773" y="28691"/>
                  <a:pt x="79229" y="30234"/>
                </a:cubicBezTo>
                <a:cubicBezTo>
                  <a:pt x="77684" y="31778"/>
                  <a:pt x="75765" y="32580"/>
                  <a:pt x="73471" y="32641"/>
                </a:cubicBezTo>
                <a:lnTo>
                  <a:pt x="65305" y="32641"/>
                </a:lnTo>
                <a:cubicBezTo>
                  <a:pt x="59238" y="32711"/>
                  <a:pt x="53750" y="34201"/>
                  <a:pt x="48841" y="37111"/>
                </a:cubicBezTo>
                <a:cubicBezTo>
                  <a:pt x="43932" y="40020"/>
                  <a:pt x="40022" y="43929"/>
                  <a:pt x="37112" y="48837"/>
                </a:cubicBezTo>
                <a:cubicBezTo>
                  <a:pt x="34202" y="53745"/>
                  <a:pt x="32712" y="59232"/>
                  <a:pt x="32641" y="65298"/>
                </a:cubicBezTo>
                <a:lnTo>
                  <a:pt x="32641" y="69380"/>
                </a:lnTo>
                <a:cubicBezTo>
                  <a:pt x="32729" y="72849"/>
                  <a:pt x="33925" y="75735"/>
                  <a:pt x="36230" y="78039"/>
                </a:cubicBezTo>
                <a:cubicBezTo>
                  <a:pt x="38535" y="80343"/>
                  <a:pt x="41421" y="81539"/>
                  <a:pt x="44890" y="81627"/>
                </a:cubicBezTo>
                <a:lnTo>
                  <a:pt x="73471" y="81627"/>
                </a:lnTo>
                <a:cubicBezTo>
                  <a:pt x="80409" y="81802"/>
                  <a:pt x="86182" y="84194"/>
                  <a:pt x="90792" y="88802"/>
                </a:cubicBezTo>
                <a:cubicBezTo>
                  <a:pt x="95401" y="93411"/>
                  <a:pt x="97793" y="99183"/>
                  <a:pt x="97969" y="106120"/>
                </a:cubicBezTo>
                <a:lnTo>
                  <a:pt x="97969" y="155105"/>
                </a:lnTo>
                <a:cubicBezTo>
                  <a:pt x="97793" y="162042"/>
                  <a:pt x="95401" y="167814"/>
                  <a:pt x="90792" y="172423"/>
                </a:cubicBezTo>
                <a:cubicBezTo>
                  <a:pt x="86182" y="177031"/>
                  <a:pt x="80409" y="179423"/>
                  <a:pt x="73471" y="179598"/>
                </a:cubicBezTo>
                <a:lnTo>
                  <a:pt x="24481" y="179598"/>
                </a:lnTo>
                <a:cubicBezTo>
                  <a:pt x="17548" y="179423"/>
                  <a:pt x="11778" y="177031"/>
                  <a:pt x="7172" y="172423"/>
                </a:cubicBezTo>
                <a:cubicBezTo>
                  <a:pt x="2566" y="167814"/>
                  <a:pt x="176" y="162042"/>
                  <a:pt x="0" y="155105"/>
                </a:cubicBezTo>
                <a:lnTo>
                  <a:pt x="0" y="65298"/>
                </a:lnTo>
                <a:cubicBezTo>
                  <a:pt x="140" y="53167"/>
                  <a:pt x="3119" y="42195"/>
                  <a:pt x="8936" y="32381"/>
                </a:cubicBezTo>
                <a:cubicBezTo>
                  <a:pt x="14753" y="22567"/>
                  <a:pt x="22569" y="14752"/>
                  <a:pt x="32384" y="8935"/>
                </a:cubicBezTo>
                <a:cubicBezTo>
                  <a:pt x="42198" y="3118"/>
                  <a:pt x="53172" y="140"/>
                  <a:pt x="6530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5"/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8D9BA84-AA4E-BF02-F7D5-0103D25AA4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r="7295"/>
          <a:stretch>
            <a:fillRect/>
          </a:stretch>
        </p:blipFill>
        <p:spPr>
          <a:xfrm rot="5400000">
            <a:off x="90488" y="627063"/>
            <a:ext cx="10290175" cy="9036050"/>
          </a:xfrm>
        </p:spPr>
      </p:pic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753669" y="1558535"/>
            <a:ext cx="7817321" cy="756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60000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L’Agence Régional de Santé est chargée, en application du Code de la santé publique et de la directive européenne 2006/7/CE, d’organiser le contrôle sanitaire des eaux de baignade dans le département.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Son objectif : protéger la santé des baigneurs en surveillant la qualité des eaux et en limitant les expositions à des eaux contaminées.</a:t>
            </a:r>
          </a:p>
          <a:p>
            <a:pPr algn="just" defTabSz="360000">
              <a:lnSpc>
                <a:spcPct val="150000"/>
              </a:lnSpc>
            </a:pPr>
            <a:endParaRPr lang="fr-FR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 defTabSz="360000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Dans ce cadre l’ARS :</a:t>
            </a:r>
          </a:p>
          <a:p>
            <a:pPr marL="342900" indent="-342900" algn="just" defTabSz="36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Établit </a:t>
            </a: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 liste des sites contrôlés, sur la base des déclarations communales </a:t>
            </a:r>
          </a:p>
          <a:p>
            <a:pPr marL="342900" indent="-342900" algn="just" defTabSz="36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Met en œuvre un programme de prélèvements et d’analyses, confié à un laboratoire agréé par le ministère de la Santé</a:t>
            </a:r>
          </a:p>
          <a:p>
            <a:pPr marL="342900" indent="-342900" algn="just" defTabSz="36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Analyse les profils de baignade et adapte le contrôle en cas de risque sanitaire</a:t>
            </a:r>
          </a:p>
          <a:p>
            <a:pPr marL="342900" indent="-342900" algn="just" defTabSz="36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Assure la diffusion des résultats aux responsables des sites et au public, et propose si nécessaire des mesures de restriction</a:t>
            </a:r>
          </a:p>
          <a:p>
            <a:pPr marL="342900" indent="-342900" algn="just" defTabSz="36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transmet chaque année à la Commission européenne les données de surveillance et les mesures mises en œuvre.</a:t>
            </a:r>
            <a:endParaRPr lang="fr-FR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 defTabSz="360000">
              <a:lnSpc>
                <a:spcPct val="150000"/>
              </a:lnSpc>
            </a:pPr>
            <a:endParaRPr lang="fr-F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92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олилиния 46"/>
          <p:cNvSpPr/>
          <p:nvPr/>
        </p:nvSpPr>
        <p:spPr>
          <a:xfrm>
            <a:off x="2" y="3225451"/>
            <a:ext cx="7095623" cy="7063137"/>
          </a:xfrm>
          <a:custGeom>
            <a:avLst/>
            <a:gdLst>
              <a:gd name="connsiteX0" fmla="*/ 0 w 7095623"/>
              <a:gd name="connsiteY0" fmla="*/ 0 h 7063137"/>
              <a:gd name="connsiteX1" fmla="*/ 7095623 w 7095623"/>
              <a:gd name="connsiteY1" fmla="*/ 7063137 h 7063137"/>
              <a:gd name="connsiteX2" fmla="*/ 0 w 7095623"/>
              <a:gd name="connsiteY2" fmla="*/ 7063137 h 706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5623" h="7063137">
                <a:moveTo>
                  <a:pt x="0" y="0"/>
                </a:moveTo>
                <a:lnTo>
                  <a:pt x="7095623" y="7063137"/>
                </a:lnTo>
                <a:lnTo>
                  <a:pt x="0" y="706313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872870" y="-8730"/>
            <a:ext cx="7698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Les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paramètres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recherchés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2C6D20C-5034-DD1A-E523-9B62F1130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944792"/>
              </p:ext>
            </p:extLst>
          </p:nvPr>
        </p:nvGraphicFramePr>
        <p:xfrm>
          <a:off x="10933932" y="2459339"/>
          <a:ext cx="5575995" cy="4297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75995">
                  <a:extLst>
                    <a:ext uri="{9D8B030D-6E8A-4147-A177-3AD203B41FA5}">
                      <a16:colId xmlns:a16="http://schemas.microsoft.com/office/drawing/2014/main" val="3681934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Sur les lieux de baignade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48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Inspection du site et contrôle des paramètres physico-chimiques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8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Les substances tensio-actives (mousses)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Les phénols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Les huiles minérales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La couleurs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Les résidus goudronneux et les matières flottantes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La transparence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La température de l’eau et de l’air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La direction du vent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Les sargasses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719253"/>
                  </a:ext>
                </a:extLst>
              </a:tr>
            </a:tbl>
          </a:graphicData>
        </a:graphic>
      </p:graphicFrame>
      <p:pic>
        <p:nvPicPr>
          <p:cNvPr id="21" name="Image 20">
            <a:extLst>
              <a:ext uri="{FF2B5EF4-FFF2-40B4-BE49-F238E27FC236}">
                <a16:creationId xmlns:a16="http://schemas.microsoft.com/office/drawing/2014/main" id="{0D3BB5BE-82AA-D4DE-6149-A8B3C14EB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524" y="1943961"/>
            <a:ext cx="1281490" cy="128149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2251E573-094B-4716-4382-ACBBCDDDDE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r="7295"/>
          <a:stretch>
            <a:fillRect/>
          </a:stretch>
        </p:blipFill>
        <p:spPr>
          <a:xfrm rot="5400000">
            <a:off x="90488" y="627063"/>
            <a:ext cx="10290175" cy="9036050"/>
          </a:xfrm>
        </p:spPr>
      </p:pic>
      <p:sp>
        <p:nvSpPr>
          <p:cNvPr id="57" name="Полилиния 56"/>
          <p:cNvSpPr/>
          <p:nvPr/>
        </p:nvSpPr>
        <p:spPr>
          <a:xfrm>
            <a:off x="2958336" y="5575115"/>
            <a:ext cx="9466692" cy="4713472"/>
          </a:xfrm>
          <a:custGeom>
            <a:avLst/>
            <a:gdLst>
              <a:gd name="connsiteX0" fmla="*/ 4731541 w 9466692"/>
              <a:gd name="connsiteY0" fmla="*/ 0 h 4713472"/>
              <a:gd name="connsiteX1" fmla="*/ 9466692 w 9466692"/>
              <a:gd name="connsiteY1" fmla="*/ 4713472 h 4713472"/>
              <a:gd name="connsiteX2" fmla="*/ 0 w 9466692"/>
              <a:gd name="connsiteY2" fmla="*/ 4713472 h 471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692" h="4713472">
                <a:moveTo>
                  <a:pt x="4731541" y="0"/>
                </a:moveTo>
                <a:lnTo>
                  <a:pt x="9466692" y="4713472"/>
                </a:lnTo>
                <a:lnTo>
                  <a:pt x="0" y="4713472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35FFFAC-A4BE-4072-711A-02231EB6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106120"/>
              </p:ext>
            </p:extLst>
          </p:nvPr>
        </p:nvGraphicFramePr>
        <p:xfrm>
          <a:off x="10933932" y="7247403"/>
          <a:ext cx="6043883" cy="1859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43883">
                  <a:extLst>
                    <a:ext uri="{9D8B030D-6E8A-4147-A177-3AD203B41FA5}">
                      <a16:colId xmlns:a16="http://schemas.microsoft.com/office/drawing/2014/main" val="3432052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Au laboratoire agréé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989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Recherche de germes test de contamination fécale (paramètres bactériologiques)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24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Escherichia coli</a:t>
                      </a:r>
                    </a:p>
                    <a:p>
                      <a:pPr marL="457200" indent="-457200" algn="just">
                        <a:buFont typeface="Wingdings" panose="05000000000000000000" pitchFamily="2" charset="2"/>
                        <a:buChar char="v"/>
                      </a:pPr>
                      <a:r>
                        <a:rPr lang="fr-FR" sz="2000" dirty="0"/>
                        <a:t>Entérocoques intestinaux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706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03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8049" y="5440512"/>
            <a:ext cx="11391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2. Bilan de la qualité des eaux de baignade</a:t>
            </a:r>
            <a:endParaRPr lang="fr-FR" sz="7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68" y="7550078"/>
            <a:ext cx="14040466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Saison 2024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44FF3DAB-BCF8-413C-125D-E09505550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9" b="28851"/>
          <a:stretch/>
        </p:blipFill>
        <p:spPr>
          <a:xfrm>
            <a:off x="0" y="0"/>
            <a:ext cx="18288000" cy="4770832"/>
          </a:xfrm>
        </p:spPr>
      </p:pic>
      <p:sp>
        <p:nvSpPr>
          <p:cNvPr id="16" name="Полилиния 15"/>
          <p:cNvSpPr/>
          <p:nvPr/>
        </p:nvSpPr>
        <p:spPr>
          <a:xfrm rot="10800000">
            <a:off x="778774" y="778772"/>
            <a:ext cx="16730455" cy="8731045"/>
          </a:xfrm>
          <a:custGeom>
            <a:avLst/>
            <a:gdLst>
              <a:gd name="connsiteX0" fmla="*/ 386350 w 16730455"/>
              <a:gd name="connsiteY0" fmla="*/ 386351 h 8731045"/>
              <a:gd name="connsiteX1" fmla="*/ 386350 w 16730455"/>
              <a:gd name="connsiteY1" fmla="*/ 8344695 h 8731045"/>
              <a:gd name="connsiteX2" fmla="*/ 16344107 w 16730455"/>
              <a:gd name="connsiteY2" fmla="*/ 8344695 h 8731045"/>
              <a:gd name="connsiteX3" fmla="*/ 16344107 w 16730455"/>
              <a:gd name="connsiteY3" fmla="*/ 386351 h 8731045"/>
              <a:gd name="connsiteX4" fmla="*/ 0 w 16730455"/>
              <a:gd name="connsiteY4" fmla="*/ 0 h 8731045"/>
              <a:gd name="connsiteX5" fmla="*/ 16730455 w 16730455"/>
              <a:gd name="connsiteY5" fmla="*/ 0 h 8731045"/>
              <a:gd name="connsiteX6" fmla="*/ 16730455 w 16730455"/>
              <a:gd name="connsiteY6" fmla="*/ 8731045 h 8731045"/>
              <a:gd name="connsiteX7" fmla="*/ 0 w 16730455"/>
              <a:gd name="connsiteY7" fmla="*/ 8731045 h 873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30455" h="8731045">
                <a:moveTo>
                  <a:pt x="386350" y="386351"/>
                </a:moveTo>
                <a:lnTo>
                  <a:pt x="386350" y="8344695"/>
                </a:lnTo>
                <a:lnTo>
                  <a:pt x="16344107" y="8344695"/>
                </a:lnTo>
                <a:lnTo>
                  <a:pt x="16344107" y="386351"/>
                </a:lnTo>
                <a:close/>
                <a:moveTo>
                  <a:pt x="0" y="0"/>
                </a:moveTo>
                <a:lnTo>
                  <a:pt x="16730455" y="0"/>
                </a:lnTo>
                <a:lnTo>
                  <a:pt x="16730455" y="8731045"/>
                </a:lnTo>
                <a:lnTo>
                  <a:pt x="0" y="8731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288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" y="396462"/>
            <a:ext cx="8625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Les sites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surveillés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en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2024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" y="3655245"/>
            <a:ext cx="842772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Durant la saison 2024, 129 sites de baignade ont été déclarés et suivis sur le plan sanitaire.</a:t>
            </a:r>
          </a:p>
          <a:p>
            <a:pPr marL="285750" indent="-28575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Ils sont répartis sur 24 communes de Guadeloupe et 2 collectivités d’Outre-mer : Saint-Barthélemy et Saint-Martin.</a:t>
            </a:r>
          </a:p>
          <a:p>
            <a:pPr marL="285750" indent="-28575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marL="285750" indent="-28575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Répartition des sites suivis : </a:t>
            </a:r>
          </a:p>
          <a:p>
            <a:pPr algn="just" defTabSz="360000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- 	112 sites en mer</a:t>
            </a:r>
          </a:p>
          <a:p>
            <a:pPr marL="342900" indent="-342900" algn="just" defTabSz="36000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17 sites en rivière</a:t>
            </a:r>
          </a:p>
          <a:p>
            <a:pPr algn="just" defTabSz="360000">
              <a:lnSpc>
                <a:spcPct val="150000"/>
              </a:lnSpc>
            </a:pPr>
            <a:endParaRPr lang="fr-FR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marL="342900" indent="-34290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	La qualité des eaux est évaluée sur les 4 dernières années glissantes.</a:t>
            </a:r>
          </a:p>
          <a:p>
            <a:pPr marL="342900" indent="-342900" algn="just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La saison de surveillance s’étend du 1</a:t>
            </a:r>
            <a:r>
              <a:rPr lang="fr-FR" baseline="30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er</a:t>
            </a:r>
            <a:r>
              <a:rPr lang="fr-FR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octobre de l’année N au 30 septembre de l’année N+1,	 </a:t>
            </a:r>
            <a:endParaRPr lang="ru-RU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12139394" y="2131879"/>
            <a:ext cx="6148606" cy="8156708"/>
          </a:xfrm>
          <a:custGeom>
            <a:avLst/>
            <a:gdLst>
              <a:gd name="connsiteX0" fmla="*/ 4753458 w 6148606"/>
              <a:gd name="connsiteY0" fmla="*/ 0 h 8156708"/>
              <a:gd name="connsiteX1" fmla="*/ 6148606 w 6148606"/>
              <a:gd name="connsiteY1" fmla="*/ 2396003 h 8156708"/>
              <a:gd name="connsiteX2" fmla="*/ 6148606 w 6148606"/>
              <a:gd name="connsiteY2" fmla="*/ 8156708 h 8156708"/>
              <a:gd name="connsiteX3" fmla="*/ 0 w 6148606"/>
              <a:gd name="connsiteY3" fmla="*/ 8156708 h 815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8606" h="8156708">
                <a:moveTo>
                  <a:pt x="4753458" y="0"/>
                </a:moveTo>
                <a:lnTo>
                  <a:pt x="6148606" y="2396003"/>
                </a:lnTo>
                <a:lnTo>
                  <a:pt x="6148606" y="8156708"/>
                </a:lnTo>
                <a:lnTo>
                  <a:pt x="0" y="8156708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Espace réservé pour une image  41">
            <a:extLst>
              <a:ext uri="{FF2B5EF4-FFF2-40B4-BE49-F238E27FC236}">
                <a16:creationId xmlns:a16="http://schemas.microsoft.com/office/drawing/2014/main" id="{69E15047-F1FE-DD5D-DEFD-DFC7ABCE6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426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538" y="125747"/>
            <a:ext cx="18024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Classement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des eaux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douces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et de </a:t>
            </a:r>
            <a:r>
              <a:rPr lang="en-US" sz="60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mer</a:t>
            </a:r>
            <a:r>
              <a:rPr lang="en-US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de Guadeloupe 2024</a:t>
            </a:r>
            <a:endParaRPr lang="ru-RU" sz="60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4700" y="5322840"/>
            <a:ext cx="73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ru-RU" sz="20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2000" b="1" spc="-15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15591908" y="5662221"/>
            <a:ext cx="2696092" cy="4626367"/>
          </a:xfrm>
          <a:custGeom>
            <a:avLst/>
            <a:gdLst>
              <a:gd name="connsiteX0" fmla="*/ 2696092 w 2696092"/>
              <a:gd name="connsiteY0" fmla="*/ 0 h 4626367"/>
              <a:gd name="connsiteX1" fmla="*/ 2696092 w 2696092"/>
              <a:gd name="connsiteY1" fmla="*/ 4626367 h 4626367"/>
              <a:gd name="connsiteX2" fmla="*/ 0 w 2696092"/>
              <a:gd name="connsiteY2" fmla="*/ 4626367 h 46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6092" h="4626367">
                <a:moveTo>
                  <a:pt x="2696092" y="0"/>
                </a:moveTo>
                <a:lnTo>
                  <a:pt x="2696092" y="4626367"/>
                </a:lnTo>
                <a:lnTo>
                  <a:pt x="0" y="4626367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6E61038-5D00-FE0D-58E3-BAD3550698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103371"/>
              </p:ext>
            </p:extLst>
          </p:nvPr>
        </p:nvGraphicFramePr>
        <p:xfrm>
          <a:off x="961194" y="2821516"/>
          <a:ext cx="7485382" cy="5802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5F4E53E7-0A30-FB6E-78FE-A3B03AB81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349238"/>
              </p:ext>
            </p:extLst>
          </p:nvPr>
        </p:nvGraphicFramePr>
        <p:xfrm>
          <a:off x="9275769" y="2821516"/>
          <a:ext cx="7484400" cy="58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E8BA130-934D-C3E6-D978-32A43335596F}"/>
              </a:ext>
            </a:extLst>
          </p:cNvPr>
          <p:cNvSpPr txBox="1"/>
          <p:nvPr/>
        </p:nvSpPr>
        <p:spPr>
          <a:xfrm>
            <a:off x="4004334" y="8940284"/>
            <a:ext cx="2071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Eaux douces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7AE35F-82DD-54F3-13C9-5F974B1D0F85}"/>
              </a:ext>
            </a:extLst>
          </p:cNvPr>
          <p:cNvSpPr txBox="1"/>
          <p:nvPr/>
        </p:nvSpPr>
        <p:spPr>
          <a:xfrm>
            <a:off x="12317617" y="8984218"/>
            <a:ext cx="2071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Eaux de mer </a:t>
            </a:r>
          </a:p>
        </p:txBody>
      </p:sp>
    </p:spTree>
    <p:extLst>
      <p:ext uri="{BB962C8B-B14F-4D97-AF65-F5344CB8AC3E}">
        <p14:creationId xmlns:p14="http://schemas.microsoft.com/office/powerpoint/2010/main" val="3103534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0" y="0"/>
            <a:ext cx="9144001" cy="5144294"/>
          </a:xfrm>
          <a:custGeom>
            <a:avLst/>
            <a:gdLst>
              <a:gd name="connsiteX0" fmla="*/ 0 w 9144001"/>
              <a:gd name="connsiteY0" fmla="*/ 0 h 5144294"/>
              <a:gd name="connsiteX1" fmla="*/ 9144001 w 9144001"/>
              <a:gd name="connsiteY1" fmla="*/ 0 h 5144294"/>
              <a:gd name="connsiteX2" fmla="*/ 9144001 w 9144001"/>
              <a:gd name="connsiteY2" fmla="*/ 5144294 h 5144294"/>
              <a:gd name="connsiteX3" fmla="*/ 0 w 9144001"/>
              <a:gd name="connsiteY3" fmla="*/ 5144294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5144294">
                <a:moveTo>
                  <a:pt x="0" y="0"/>
                </a:moveTo>
                <a:lnTo>
                  <a:pt x="9144001" y="0"/>
                </a:lnTo>
                <a:lnTo>
                  <a:pt x="9144001" y="5144294"/>
                </a:lnTo>
                <a:lnTo>
                  <a:pt x="0" y="5144294"/>
                </a:lnTo>
                <a:close/>
              </a:path>
            </a:pathLst>
          </a:custGeom>
          <a:gradFill>
            <a:gsLst>
              <a:gs pos="4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олилиния 27"/>
          <p:cNvSpPr/>
          <p:nvPr/>
        </p:nvSpPr>
        <p:spPr>
          <a:xfrm>
            <a:off x="9143999" y="5144293"/>
            <a:ext cx="9144001" cy="5144294"/>
          </a:xfrm>
          <a:custGeom>
            <a:avLst/>
            <a:gdLst>
              <a:gd name="connsiteX0" fmla="*/ 0 w 9144001"/>
              <a:gd name="connsiteY0" fmla="*/ 0 h 5144294"/>
              <a:gd name="connsiteX1" fmla="*/ 9144001 w 9144001"/>
              <a:gd name="connsiteY1" fmla="*/ 0 h 5144294"/>
              <a:gd name="connsiteX2" fmla="*/ 9144001 w 9144001"/>
              <a:gd name="connsiteY2" fmla="*/ 5144294 h 5144294"/>
              <a:gd name="connsiteX3" fmla="*/ 0 w 9144001"/>
              <a:gd name="connsiteY3" fmla="*/ 5144294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5144294">
                <a:moveTo>
                  <a:pt x="0" y="0"/>
                </a:moveTo>
                <a:lnTo>
                  <a:pt x="9144001" y="0"/>
                </a:lnTo>
                <a:lnTo>
                  <a:pt x="9144001" y="5144294"/>
                </a:lnTo>
                <a:lnTo>
                  <a:pt x="0" y="5144294"/>
                </a:lnTo>
                <a:close/>
              </a:path>
            </a:pathLst>
          </a:custGeom>
          <a:gradFill>
            <a:gsLst>
              <a:gs pos="4000">
                <a:schemeClr val="accent4">
                  <a:alpha val="0"/>
                </a:schemeClr>
              </a:gs>
              <a:gs pos="97000">
                <a:schemeClr val="accent4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7173095" y="3173389"/>
            <a:ext cx="3941810" cy="39418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588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9B2CB9-81C2-7E3C-1A84-865E6D09AFB7}"/>
              </a:ext>
            </a:extLst>
          </p:cNvPr>
          <p:cNvSpPr/>
          <p:nvPr/>
        </p:nvSpPr>
        <p:spPr>
          <a:xfrm>
            <a:off x="0" y="0"/>
            <a:ext cx="18288000" cy="10288587"/>
          </a:xfrm>
          <a:prstGeom prst="rect">
            <a:avLst/>
          </a:prstGeom>
          <a:noFill/>
          <a:ln w="57150" cap="flat" cmpd="sng" algn="ctr">
            <a:solidFill>
              <a:srgbClr val="00667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FDD6476C-E03A-9591-E6F1-F82D3AB5D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24664"/>
              </p:ext>
            </p:extLst>
          </p:nvPr>
        </p:nvGraphicFramePr>
        <p:xfrm>
          <a:off x="1740385" y="2572146"/>
          <a:ext cx="7159775" cy="514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5">
            <a:extLst>
              <a:ext uri="{FF2B5EF4-FFF2-40B4-BE49-F238E27FC236}">
                <a16:creationId xmlns:a16="http://schemas.microsoft.com/office/drawing/2014/main" id="{EE2C9116-ED2F-069C-C715-C932A0A78EC6}"/>
              </a:ext>
            </a:extLst>
          </p:cNvPr>
          <p:cNvSpPr txBox="1"/>
          <p:nvPr/>
        </p:nvSpPr>
        <p:spPr>
          <a:xfrm>
            <a:off x="-3691959" y="2575586"/>
            <a:ext cx="1802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Classement</a:t>
            </a:r>
            <a:r>
              <a:rPr lang="en-US" sz="24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2024 Marie-Galante</a:t>
            </a:r>
            <a:endParaRPr lang="ru-RU" sz="24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A8F1C2C1-A288-D5AF-5373-63BAD5A6D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550431"/>
              </p:ext>
            </p:extLst>
          </p:nvPr>
        </p:nvGraphicFramePr>
        <p:xfrm>
          <a:off x="10241040" y="2572146"/>
          <a:ext cx="7173200" cy="486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6416A748-1999-4D88-E61F-266099BDC49F}"/>
              </a:ext>
            </a:extLst>
          </p:cNvPr>
          <p:cNvSpPr txBox="1"/>
          <p:nvPr/>
        </p:nvSpPr>
        <p:spPr>
          <a:xfrm>
            <a:off x="4703768" y="2689027"/>
            <a:ext cx="1802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Classement</a:t>
            </a:r>
            <a:r>
              <a:rPr lang="en-US" sz="24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 2024 les Saintes TDH</a:t>
            </a:r>
            <a:endParaRPr lang="ru-RU" sz="2400" dirty="0">
              <a:solidFill>
                <a:srgbClr val="006673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16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0" y="0"/>
            <a:ext cx="9144001" cy="5144294"/>
          </a:xfrm>
          <a:custGeom>
            <a:avLst/>
            <a:gdLst>
              <a:gd name="connsiteX0" fmla="*/ 0 w 9144001"/>
              <a:gd name="connsiteY0" fmla="*/ 0 h 5144294"/>
              <a:gd name="connsiteX1" fmla="*/ 9144001 w 9144001"/>
              <a:gd name="connsiteY1" fmla="*/ 0 h 5144294"/>
              <a:gd name="connsiteX2" fmla="*/ 9144001 w 9144001"/>
              <a:gd name="connsiteY2" fmla="*/ 5144294 h 5144294"/>
              <a:gd name="connsiteX3" fmla="*/ 0 w 9144001"/>
              <a:gd name="connsiteY3" fmla="*/ 5144294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5144294">
                <a:moveTo>
                  <a:pt x="0" y="0"/>
                </a:moveTo>
                <a:lnTo>
                  <a:pt x="9144001" y="0"/>
                </a:lnTo>
                <a:lnTo>
                  <a:pt x="9144001" y="5144294"/>
                </a:lnTo>
                <a:lnTo>
                  <a:pt x="0" y="5144294"/>
                </a:lnTo>
                <a:close/>
              </a:path>
            </a:pathLst>
          </a:custGeom>
          <a:gradFill>
            <a:gsLst>
              <a:gs pos="4000">
                <a:schemeClr val="accent4"/>
              </a:gs>
              <a:gs pos="97000">
                <a:schemeClr val="accent4">
                  <a:alpha val="0"/>
                </a:schemeClr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олилиния 27"/>
          <p:cNvSpPr/>
          <p:nvPr/>
        </p:nvSpPr>
        <p:spPr>
          <a:xfrm>
            <a:off x="9143999" y="5144293"/>
            <a:ext cx="9144001" cy="5144294"/>
          </a:xfrm>
          <a:custGeom>
            <a:avLst/>
            <a:gdLst>
              <a:gd name="connsiteX0" fmla="*/ 0 w 9144001"/>
              <a:gd name="connsiteY0" fmla="*/ 0 h 5144294"/>
              <a:gd name="connsiteX1" fmla="*/ 9144001 w 9144001"/>
              <a:gd name="connsiteY1" fmla="*/ 0 h 5144294"/>
              <a:gd name="connsiteX2" fmla="*/ 9144001 w 9144001"/>
              <a:gd name="connsiteY2" fmla="*/ 5144294 h 5144294"/>
              <a:gd name="connsiteX3" fmla="*/ 0 w 9144001"/>
              <a:gd name="connsiteY3" fmla="*/ 5144294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5144294">
                <a:moveTo>
                  <a:pt x="0" y="0"/>
                </a:moveTo>
                <a:lnTo>
                  <a:pt x="9144001" y="0"/>
                </a:lnTo>
                <a:lnTo>
                  <a:pt x="9144001" y="5144294"/>
                </a:lnTo>
                <a:lnTo>
                  <a:pt x="0" y="5144294"/>
                </a:lnTo>
                <a:close/>
              </a:path>
            </a:pathLst>
          </a:custGeom>
          <a:gradFill>
            <a:gsLst>
              <a:gs pos="4000">
                <a:schemeClr val="accent4">
                  <a:alpha val="0"/>
                </a:schemeClr>
              </a:gs>
              <a:gs pos="97000">
                <a:schemeClr val="accent4"/>
              </a:gs>
            </a:gsLst>
            <a:lin ang="13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rot="2700000">
            <a:off x="7173095" y="3173389"/>
            <a:ext cx="3941810" cy="394181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588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F07B5C7F-2689-DC19-3ECB-0D09914D8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656749"/>
              </p:ext>
            </p:extLst>
          </p:nvPr>
        </p:nvGraphicFramePr>
        <p:xfrm>
          <a:off x="1280161" y="2357013"/>
          <a:ext cx="6908800" cy="557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1545B927-5A84-25C9-A566-DA19952A2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810076"/>
              </p:ext>
            </p:extLst>
          </p:nvPr>
        </p:nvGraphicFramePr>
        <p:xfrm>
          <a:off x="9788475" y="2357012"/>
          <a:ext cx="6954087" cy="557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29B2CB9-81C2-7E3C-1A84-865E6D09AFB7}"/>
              </a:ext>
            </a:extLst>
          </p:cNvPr>
          <p:cNvSpPr/>
          <p:nvPr/>
        </p:nvSpPr>
        <p:spPr>
          <a:xfrm>
            <a:off x="0" y="0"/>
            <a:ext cx="18288000" cy="10288587"/>
          </a:xfrm>
          <a:prstGeom prst="rect">
            <a:avLst/>
          </a:prstGeom>
          <a:noFill/>
          <a:ln w="57150" cap="flat" cmpd="sng" algn="ctr">
            <a:solidFill>
              <a:srgbClr val="00667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9E6367-FAC7-D48A-6922-5C4BA072B9EB}"/>
              </a:ext>
            </a:extLst>
          </p:cNvPr>
          <p:cNvSpPr txBox="1"/>
          <p:nvPr/>
        </p:nvSpPr>
        <p:spPr>
          <a:xfrm>
            <a:off x="1242061" y="877094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6000" dirty="0">
                <a:solidFill>
                  <a:srgbClr val="006673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Classement 2024 des Iles du nord </a:t>
            </a:r>
          </a:p>
        </p:txBody>
      </p:sp>
    </p:spTree>
    <p:extLst>
      <p:ext uri="{BB962C8B-B14F-4D97-AF65-F5344CB8AC3E}">
        <p14:creationId xmlns:p14="http://schemas.microsoft.com/office/powerpoint/2010/main" val="1064222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mart Pitch Deck">
      <a:dk1>
        <a:sysClr val="windowText" lastClr="000000"/>
      </a:dk1>
      <a:lt1>
        <a:srgbClr val="3F3F3F"/>
      </a:lt1>
      <a:dk2>
        <a:srgbClr val="BE0F0F"/>
      </a:dk2>
      <a:lt2>
        <a:srgbClr val="FFFFFF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47984</TotalTime>
  <Words>1256</Words>
  <Application>Microsoft Macintosh PowerPoint</Application>
  <PresentationFormat>Personnalisé</PresentationFormat>
  <Paragraphs>153</Paragraphs>
  <Slides>16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Calibri</vt:lpstr>
      <vt:lpstr>Merriweather Light</vt:lpstr>
      <vt:lpstr>Montserrat</vt:lpstr>
      <vt:lpstr>Montserrat ExtraBold</vt:lpstr>
      <vt:lpstr>Roboto</vt:lpstr>
      <vt:lpstr>Roboto Black</vt:lpstr>
      <vt:lpstr>Roboto Light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Office User</cp:lastModifiedBy>
  <cp:revision>2886</cp:revision>
  <cp:lastPrinted>2025-07-29T14:06:43Z</cp:lastPrinted>
  <dcterms:created xsi:type="dcterms:W3CDTF">2015-02-25T15:20:40Z</dcterms:created>
  <dcterms:modified xsi:type="dcterms:W3CDTF">2025-07-29T16:23:49Z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094c1fb-3db8-4cce-b079-9b022302847f_Enabled">
    <vt:lpwstr>true</vt:lpwstr>
  </property>
  <property fmtid="{D5CDD505-2E9C-101B-9397-08002B2CF9AE}" pid="3" name="MSIP_Label_3094c1fb-3db8-4cce-b079-9b022302847f_SetDate">
    <vt:lpwstr>2025-07-29T13:51:24Z</vt:lpwstr>
  </property>
  <property fmtid="{D5CDD505-2E9C-101B-9397-08002B2CF9AE}" pid="4" name="MSIP_Label_3094c1fb-3db8-4cce-b079-9b022302847f_Method">
    <vt:lpwstr>Standard</vt:lpwstr>
  </property>
  <property fmtid="{D5CDD505-2E9C-101B-9397-08002B2CF9AE}" pid="5" name="MSIP_Label_3094c1fb-3db8-4cce-b079-9b022302847f_Name">
    <vt:lpwstr>[Prod v5] C1 - Standard</vt:lpwstr>
  </property>
  <property fmtid="{D5CDD505-2E9C-101B-9397-08002B2CF9AE}" pid="6" name="MSIP_Label_3094c1fb-3db8-4cce-b079-9b022302847f_SiteId">
    <vt:lpwstr>035e5292-5a25-4509-bb08-a555f7d31a8b</vt:lpwstr>
  </property>
  <property fmtid="{D5CDD505-2E9C-101B-9397-08002B2CF9AE}" pid="7" name="MSIP_Label_3094c1fb-3db8-4cce-b079-9b022302847f_ActionId">
    <vt:lpwstr>49405970-6925-4196-99bb-09d6a83c4093</vt:lpwstr>
  </property>
  <property fmtid="{D5CDD505-2E9C-101B-9397-08002B2CF9AE}" pid="8" name="MSIP_Label_3094c1fb-3db8-4cce-b079-9b022302847f_ContentBits">
    <vt:lpwstr>0</vt:lpwstr>
  </property>
</Properties>
</file>