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556" r:id="rId6"/>
    <p:sldId id="257" r:id="rId7"/>
    <p:sldId id="258" r:id="rId8"/>
    <p:sldId id="259" r:id="rId9"/>
    <p:sldId id="551" r:id="rId10"/>
    <p:sldId id="552" r:id="rId11"/>
    <p:sldId id="553" r:id="rId12"/>
    <p:sldId id="554" r:id="rId13"/>
    <p:sldId id="555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296" y="-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272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049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1482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635750"/>
            <a:ext cx="12192000" cy="222250"/>
          </a:xfrm>
          <a:prstGeom prst="rect">
            <a:avLst/>
          </a:prstGeom>
          <a:solidFill>
            <a:srgbClr val="92D050">
              <a:alpha val="7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80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609600" y="171748"/>
            <a:ext cx="10972800" cy="720000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"/>
          </p:nvPr>
        </p:nvSpPr>
        <p:spPr>
          <a:xfrm>
            <a:off x="567267" y="1570038"/>
            <a:ext cx="11025717" cy="4595812"/>
          </a:xfrm>
        </p:spPr>
        <p:txBody>
          <a:bodyPr rtlCol="0">
            <a:noAutofit/>
          </a:bodyPr>
          <a:lstStyle>
            <a:lvl1pPr algn="l">
              <a:defRPr/>
            </a:lvl1pPr>
            <a:lvl2pPr marL="342900" indent="-285750" algn="l">
              <a:buFont typeface="Calibri" pitchFamily="34" charset="0"/>
              <a:buChar char="—"/>
              <a:defRPr sz="1600" baseline="0"/>
            </a:lvl2pPr>
            <a:lvl3pPr marL="1143000" indent="-228600">
              <a:buFont typeface="Calibri" pitchFamily="34" charset="0"/>
              <a:buChar char="—"/>
              <a:defRPr sz="1600"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386F9-1905-41C4-ADDD-D8F4A5102C96}" type="datetime1">
              <a:rPr lang="fr-FR"/>
              <a:pPr>
                <a:defRPr/>
              </a:pPr>
              <a:t>30/03/2026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737600" y="6580189"/>
            <a:ext cx="2844800" cy="365125"/>
          </a:xfrm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9AA5C2FF-E2A8-4FEB-A364-677CB4DCA7D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33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216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65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952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792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26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920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5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02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76B2-7424-4E56-9852-B800415B88C8}" type="datetimeFigureOut">
              <a:rPr lang="fr-FR" smtClean="0"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E5A38-4C2A-4FCC-9DA4-53D688629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819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4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8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8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47504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altLang="fr-FR" b="1" dirty="0">
                <a:solidFill>
                  <a:srgbClr val="92D050"/>
                </a:solidFill>
              </a:rPr>
              <a:t>Notice d’utilisation du portail établissement e-CARS (Extranet) </a:t>
            </a:r>
            <a:br>
              <a:rPr lang="fr-FR" dirty="0"/>
            </a:br>
            <a:endParaRPr lang="fr-FR" dirty="0"/>
          </a:p>
        </p:txBody>
      </p:sp>
      <p:pic>
        <p:nvPicPr>
          <p:cNvPr id="5" name="Picture 7" descr="ARS-PPT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0357" y="44450"/>
            <a:ext cx="2733675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61" t="21706" r="4946" b="23932"/>
          <a:stretch/>
        </p:blipFill>
        <p:spPr bwMode="auto">
          <a:xfrm>
            <a:off x="341684" y="361339"/>
            <a:ext cx="3649947" cy="105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ZoneTexte 33"/>
          <p:cNvSpPr txBox="1"/>
          <p:nvPr/>
        </p:nvSpPr>
        <p:spPr>
          <a:xfrm>
            <a:off x="162316" y="6325051"/>
            <a:ext cx="43663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accent6"/>
                </a:solidFill>
              </a:rPr>
              <a:t>Juillet 2023</a:t>
            </a:r>
          </a:p>
        </p:txBody>
      </p:sp>
    </p:spTree>
    <p:extLst>
      <p:ext uri="{BB962C8B-B14F-4D97-AF65-F5344CB8AC3E}">
        <p14:creationId xmlns:p14="http://schemas.microsoft.com/office/powerpoint/2010/main" val="4104358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938AE-C93B-DE78-2296-22EE1D416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A365F4B-8315-8D4A-8D57-555E16F4B3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238" y="2095650"/>
            <a:ext cx="8301111" cy="3330064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617A83-6313-82C9-33C4-34F6EF28C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5C2FF-E2A8-4FEB-A364-677CB4DCA7D8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9EA94AA9-FA23-9133-D02D-78B25C180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04"/>
          <a:stretch>
            <a:fillRect/>
          </a:stretch>
        </p:blipFill>
        <p:spPr bwMode="auto">
          <a:xfrm>
            <a:off x="1524001" y="7939"/>
            <a:ext cx="498475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D582B860-5640-4515-7096-B8CF7BEC3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71748"/>
            <a:ext cx="8229600" cy="720000"/>
          </a:xfrm>
        </p:spPr>
        <p:txBody>
          <a:bodyPr/>
          <a:lstStyle/>
          <a:p>
            <a:r>
              <a:rPr lang="fr-FR" sz="2000" b="1"/>
              <a:t>Administration des contacts établissements</a:t>
            </a:r>
            <a:endParaRPr lang="fr-FR" sz="2000" b="1">
              <a:ea typeface="Calibri"/>
              <a:cs typeface="Calibri"/>
            </a:endParaRPr>
          </a:p>
        </p:txBody>
      </p:sp>
      <p:sp>
        <p:nvSpPr>
          <p:cNvPr id="32" name="ZoneTexte 15">
            <a:extLst>
              <a:ext uri="{FF2B5EF4-FFF2-40B4-BE49-F238E27FC236}">
                <a16:creationId xmlns:a16="http://schemas.microsoft.com/office/drawing/2014/main" id="{A059E72B-3589-218F-1612-C20FC4E47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2382" y="1218473"/>
            <a:ext cx="80481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>
              <a:buNone/>
            </a:pPr>
            <a:r>
              <a:rPr lang="fr-FR" sz="1400" b="0" dirty="0"/>
              <a:t>L’accès est ajouté, une fenêtre pop up s’ouvre pour confirmer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2D112AA-63BD-13E7-168D-C08CFBBE5C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495" y="303040"/>
            <a:ext cx="3401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bg1"/>
                </a:solidFill>
                <a:ea typeface="Calibri"/>
              </a:rPr>
              <a:t>2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020A3760-F11E-5C1D-3E96-3DEAE5D8CC2A}"/>
              </a:ext>
            </a:extLst>
          </p:cNvPr>
          <p:cNvSpPr/>
          <p:nvPr/>
        </p:nvSpPr>
        <p:spPr>
          <a:xfrm>
            <a:off x="6745531" y="1186466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00D0490-A89C-DA5F-26EE-066105DDB131}"/>
              </a:ext>
            </a:extLst>
          </p:cNvPr>
          <p:cNvCxnSpPr/>
          <p:nvPr/>
        </p:nvCxnSpPr>
        <p:spPr>
          <a:xfrm flipV="1">
            <a:off x="8349668" y="2361752"/>
            <a:ext cx="355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40B6A941-8A53-1AFA-E0FC-BFCFF9BD8AB5}"/>
              </a:ext>
            </a:extLst>
          </p:cNvPr>
          <p:cNvSpPr/>
          <p:nvPr/>
        </p:nvSpPr>
        <p:spPr>
          <a:xfrm>
            <a:off x="7955672" y="2187915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5576A24-41B2-D038-2CFA-4E3AD25F917C}"/>
              </a:ext>
            </a:extLst>
          </p:cNvPr>
          <p:cNvSpPr/>
          <p:nvPr/>
        </p:nvSpPr>
        <p:spPr>
          <a:xfrm>
            <a:off x="8705481" y="2187915"/>
            <a:ext cx="1368868" cy="36849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Picture 7" descr="ARS-PPT-LOGO">
            <a:extLst>
              <a:ext uri="{FF2B5EF4-FFF2-40B4-BE49-F238E27FC236}">
                <a16:creationId xmlns:a16="http://schemas.microsoft.com/office/drawing/2014/main" id="{D31D2863-703A-652E-BFE1-23C571FDB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44" y="44450"/>
            <a:ext cx="1123742" cy="63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469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3AE1D-155C-9A30-B395-D7C07CFEE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8EC0CC7-F414-EB36-96C2-F27175EC8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2C603-20DB-4D77-A0C6-4C21409A4AF5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8CFE5EB3-E789-01E8-3DB7-017B3A27A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720119"/>
              </p:ext>
            </p:extLst>
          </p:nvPr>
        </p:nvGraphicFramePr>
        <p:xfrm>
          <a:off x="721453" y="2780929"/>
          <a:ext cx="10860947" cy="944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60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583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2800" b="1" dirty="0"/>
                        <a:t>1. CONNEXION A LA PLATEFORME </a:t>
                      </a:r>
                      <a:endParaRPr lang="fr-FR" sz="2800" b="1" dirty="0"/>
                    </a:p>
                    <a:p>
                      <a:pPr algn="ctr"/>
                      <a:endParaRPr lang="fr-FR" altLang="fr-FR" sz="2800" b="1" baseline="0" dirty="0"/>
                    </a:p>
                  </a:txBody>
                  <a:tcPr marL="91442" marR="91442" marT="45700" marB="457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Image 4">
            <a:extLst>
              <a:ext uri="{FF2B5EF4-FFF2-40B4-BE49-F238E27FC236}">
                <a16:creationId xmlns:a16="http://schemas.microsoft.com/office/drawing/2014/main" id="{64F9E5A2-C7C6-ED71-B49E-33E77B58D9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7600" y="2817048"/>
            <a:ext cx="1584903" cy="471436"/>
          </a:xfrm>
          <a:prstGeom prst="rect">
            <a:avLst/>
          </a:prstGeom>
        </p:spPr>
      </p:pic>
      <p:pic>
        <p:nvPicPr>
          <p:cNvPr id="6" name="Picture 7" descr="ARS-PPT-LOGO">
            <a:extLst>
              <a:ext uri="{FF2B5EF4-FFF2-40B4-BE49-F238E27FC236}">
                <a16:creationId xmlns:a16="http://schemas.microsoft.com/office/drawing/2014/main" id="{72B2194B-7D5B-C7DB-6329-653C1F5C7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44" y="44450"/>
            <a:ext cx="1123742" cy="63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8018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580188"/>
            <a:ext cx="2133600" cy="365125"/>
          </a:xfrm>
        </p:spPr>
        <p:txBody>
          <a:bodyPr/>
          <a:lstStyle/>
          <a:p>
            <a:pPr>
              <a:defRPr/>
            </a:pPr>
            <a:fld id="{9AA5C2FF-E2A8-4FEB-A364-677CB4DCA7D8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04"/>
          <a:stretch>
            <a:fillRect/>
          </a:stretch>
        </p:blipFill>
        <p:spPr bwMode="auto">
          <a:xfrm>
            <a:off x="0" y="7938"/>
            <a:ext cx="498475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re 1"/>
          <p:cNvSpPr txBox="1">
            <a:spLocks/>
          </p:cNvSpPr>
          <p:nvPr/>
        </p:nvSpPr>
        <p:spPr>
          <a:xfrm>
            <a:off x="457200" y="171748"/>
            <a:ext cx="8229600" cy="72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/>
              <a:t>Connexion à la plateforme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00685" y="2833481"/>
            <a:ext cx="4619387" cy="5232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Sur la page de connexion, cliquez sur lien « 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RENOUVELER LE MOT DE PASSE</a:t>
            </a:r>
            <a:r>
              <a:rPr lang="fr-FR" sz="1400" dirty="0"/>
              <a:t> »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7434402" y="1621879"/>
            <a:ext cx="0" cy="496855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145969" y="2920008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8" name="Ellipse 7"/>
          <p:cNvSpPr/>
          <p:nvPr/>
        </p:nvSpPr>
        <p:spPr>
          <a:xfrm>
            <a:off x="138981" y="4957824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9" name="Ellipse 8"/>
          <p:cNvSpPr/>
          <p:nvPr/>
        </p:nvSpPr>
        <p:spPr>
          <a:xfrm>
            <a:off x="7830555" y="5167065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600685" y="4980915"/>
            <a:ext cx="3329581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Renseignez votre adresse email.</a:t>
            </a:r>
          </a:p>
        </p:txBody>
      </p:sp>
      <p:sp>
        <p:nvSpPr>
          <p:cNvPr id="11" name="Rectangle 66"/>
          <p:cNvSpPr>
            <a:spLocks noChangeArrowheads="1"/>
          </p:cNvSpPr>
          <p:nvPr/>
        </p:nvSpPr>
        <p:spPr bwMode="auto">
          <a:xfrm>
            <a:off x="35496" y="303039"/>
            <a:ext cx="3401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53550" y="2579328"/>
            <a:ext cx="458237" cy="1295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7830555" y="3576519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pic>
        <p:nvPicPr>
          <p:cNvPr id="14" name="Image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6086" y="1761333"/>
            <a:ext cx="2114990" cy="26675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6400" y="4614592"/>
            <a:ext cx="2145470" cy="1879151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8550635" y="5157192"/>
            <a:ext cx="1813385" cy="28111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393871" y="1051071"/>
            <a:ext cx="11428406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FF0000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600" b="1" dirty="0">
                <a:solidFill>
                  <a:srgbClr val="FF0000"/>
                </a:solidFill>
              </a:rPr>
              <a:t>Lors de votre première connexion, vous devez obligatoirement réinitialiser le mot de passe que vous avez reçu par email.</a:t>
            </a:r>
          </a:p>
        </p:txBody>
      </p:sp>
      <p:sp>
        <p:nvSpPr>
          <p:cNvPr id="18" name="Ellipse 17"/>
          <p:cNvSpPr/>
          <p:nvPr/>
        </p:nvSpPr>
        <p:spPr>
          <a:xfrm>
            <a:off x="10690096" y="5570574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53026" y="5745658"/>
            <a:ext cx="4692499" cy="5232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Cliquez sur le bouton « ENVOYEZ LE CODE DE VERIFICATION ».</a:t>
            </a:r>
          </a:p>
          <a:p>
            <a:pPr algn="just"/>
            <a:r>
              <a:rPr lang="fr-FR" sz="1400" dirty="0"/>
              <a:t>Vous recevrez ainsi un code sur l’email renseigné</a:t>
            </a:r>
          </a:p>
        </p:txBody>
      </p:sp>
      <p:sp>
        <p:nvSpPr>
          <p:cNvPr id="20" name="Ellipse 19"/>
          <p:cNvSpPr/>
          <p:nvPr/>
        </p:nvSpPr>
        <p:spPr>
          <a:xfrm>
            <a:off x="136066" y="5724464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550635" y="3669262"/>
            <a:ext cx="1116969" cy="16468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8904120" y="5581978"/>
            <a:ext cx="1158683" cy="28111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22"/>
          <p:cNvCxnSpPr/>
          <p:nvPr/>
        </p:nvCxnSpPr>
        <p:spPr>
          <a:xfrm>
            <a:off x="8198147" y="3751602"/>
            <a:ext cx="360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8190595" y="5308733"/>
            <a:ext cx="36004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10062803" y="5745658"/>
            <a:ext cx="62364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7" descr="ARS-PPT-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44" y="44450"/>
            <a:ext cx="1123742" cy="63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61" t="21706" r="4946" b="23932"/>
          <a:stretch/>
        </p:blipFill>
        <p:spPr bwMode="auto">
          <a:xfrm>
            <a:off x="3166061" y="193602"/>
            <a:ext cx="1319368" cy="381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6770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580188"/>
            <a:ext cx="2133600" cy="365125"/>
          </a:xfrm>
        </p:spPr>
        <p:txBody>
          <a:bodyPr/>
          <a:lstStyle/>
          <a:p>
            <a:pPr>
              <a:defRPr/>
            </a:pPr>
            <a:fld id="{9AA5C2FF-E2A8-4FEB-A364-677CB4DCA7D8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04"/>
          <a:stretch>
            <a:fillRect/>
          </a:stretch>
        </p:blipFill>
        <p:spPr bwMode="auto">
          <a:xfrm>
            <a:off x="0" y="7938"/>
            <a:ext cx="498475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64572" y="1587861"/>
            <a:ext cx="4619387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Renseignez votre email s’il n’est pas déjà renseigné.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7284885" y="1036448"/>
            <a:ext cx="35895" cy="5553983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136066" y="1566665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8" name="Ellipse 7"/>
          <p:cNvSpPr/>
          <p:nvPr/>
        </p:nvSpPr>
        <p:spPr>
          <a:xfrm>
            <a:off x="145797" y="2142729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9" name="Ellipse 8"/>
          <p:cNvSpPr/>
          <p:nvPr/>
        </p:nvSpPr>
        <p:spPr>
          <a:xfrm>
            <a:off x="7508830" y="6044844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64572" y="2166014"/>
            <a:ext cx="4367468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Renseignez le code de vérification reçu sur votre email.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53550" y="2579328"/>
            <a:ext cx="458237" cy="1295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7477103" y="4805672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3" name="Ellipse 12"/>
          <p:cNvSpPr/>
          <p:nvPr/>
        </p:nvSpPr>
        <p:spPr>
          <a:xfrm>
            <a:off x="7488123" y="1772816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3655" y="998762"/>
            <a:ext cx="2773414" cy="2640813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6566" y="3760879"/>
            <a:ext cx="2783797" cy="2827294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8293393" y="1844824"/>
            <a:ext cx="2231852" cy="2880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8293393" y="2222110"/>
            <a:ext cx="2231852" cy="2880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8365005" y="2625556"/>
            <a:ext cx="884572" cy="2880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>
            <a:off x="7860949" y="1947900"/>
            <a:ext cx="43244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/>
          <p:cNvSpPr/>
          <p:nvPr/>
        </p:nvSpPr>
        <p:spPr>
          <a:xfrm>
            <a:off x="7487727" y="2214737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cxnSp>
        <p:nvCxnSpPr>
          <p:cNvPr id="21" name="Connecteur droit 20"/>
          <p:cNvCxnSpPr/>
          <p:nvPr/>
        </p:nvCxnSpPr>
        <p:spPr>
          <a:xfrm>
            <a:off x="7860553" y="2389821"/>
            <a:ext cx="43244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lipse 21"/>
          <p:cNvSpPr/>
          <p:nvPr/>
        </p:nvSpPr>
        <p:spPr>
          <a:xfrm>
            <a:off x="7500909" y="2646785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cxnSp>
        <p:nvCxnSpPr>
          <p:cNvPr id="23" name="Connecteur droit 22"/>
          <p:cNvCxnSpPr>
            <a:endCxn id="18" idx="1"/>
          </p:cNvCxnSpPr>
          <p:nvPr/>
        </p:nvCxnSpPr>
        <p:spPr>
          <a:xfrm flipV="1">
            <a:off x="7873735" y="2769572"/>
            <a:ext cx="491270" cy="522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8236497" y="4808148"/>
            <a:ext cx="2360630" cy="39214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8754602" y="5949280"/>
            <a:ext cx="1410603" cy="37418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6" name="Connecteur droit 25"/>
          <p:cNvCxnSpPr/>
          <p:nvPr/>
        </p:nvCxnSpPr>
        <p:spPr>
          <a:xfrm>
            <a:off x="7874125" y="6198180"/>
            <a:ext cx="849374" cy="26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7843744" y="4980756"/>
            <a:ext cx="365913" cy="15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/>
          <p:cNvSpPr/>
          <p:nvPr/>
        </p:nvSpPr>
        <p:spPr>
          <a:xfrm>
            <a:off x="145797" y="2718793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64572" y="2742078"/>
            <a:ext cx="4367468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Cliquez sur le bouton « 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VERIFIER LE CODE</a:t>
            </a:r>
            <a:r>
              <a:rPr lang="fr-FR" sz="1400" dirty="0"/>
              <a:t> ».</a:t>
            </a:r>
          </a:p>
        </p:txBody>
      </p:sp>
      <p:sp>
        <p:nvSpPr>
          <p:cNvPr id="30" name="Ellipse 29"/>
          <p:cNvSpPr/>
          <p:nvPr/>
        </p:nvSpPr>
        <p:spPr>
          <a:xfrm>
            <a:off x="145797" y="4807025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64572" y="4830310"/>
            <a:ext cx="4367468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Renseignez votre email s’il n’est pas déjà renseigné.</a:t>
            </a:r>
          </a:p>
        </p:txBody>
      </p:sp>
      <p:sp>
        <p:nvSpPr>
          <p:cNvPr id="32" name="Ellipse 31"/>
          <p:cNvSpPr/>
          <p:nvPr/>
        </p:nvSpPr>
        <p:spPr>
          <a:xfrm>
            <a:off x="145797" y="5959153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564572" y="5982438"/>
            <a:ext cx="4367468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Cliquez sur le bouton «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CONTINUER </a:t>
            </a:r>
            <a:r>
              <a:rPr lang="fr-FR" sz="1400" dirty="0"/>
              <a:t>».</a:t>
            </a:r>
          </a:p>
        </p:txBody>
      </p:sp>
      <p:sp>
        <p:nvSpPr>
          <p:cNvPr id="34" name="Rectangle 66"/>
          <p:cNvSpPr>
            <a:spLocks noChangeArrowheads="1"/>
          </p:cNvSpPr>
          <p:nvPr/>
        </p:nvSpPr>
        <p:spPr bwMode="auto">
          <a:xfrm>
            <a:off x="35496" y="303039"/>
            <a:ext cx="3401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5" name="Titre 1"/>
          <p:cNvSpPr txBox="1">
            <a:spLocks/>
          </p:cNvSpPr>
          <p:nvPr/>
        </p:nvSpPr>
        <p:spPr>
          <a:xfrm>
            <a:off x="457200" y="290781"/>
            <a:ext cx="8229600" cy="72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/>
              <a:t>Connexion à la plateforme</a:t>
            </a:r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61" t="21706" r="4946" b="23932"/>
          <a:stretch/>
        </p:blipFill>
        <p:spPr bwMode="auto">
          <a:xfrm>
            <a:off x="3166061" y="312635"/>
            <a:ext cx="1319368" cy="381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7" descr="ARS-PPT-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44" y="44450"/>
            <a:ext cx="1123742" cy="63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5050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580188"/>
            <a:ext cx="2133600" cy="365125"/>
          </a:xfrm>
        </p:spPr>
        <p:txBody>
          <a:bodyPr/>
          <a:lstStyle/>
          <a:p>
            <a:pPr>
              <a:defRPr/>
            </a:pPr>
            <a:fld id="{9AA5C2FF-E2A8-4FEB-A364-677CB4DCA7D8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04"/>
          <a:stretch>
            <a:fillRect/>
          </a:stretch>
        </p:blipFill>
        <p:spPr bwMode="auto">
          <a:xfrm>
            <a:off x="0" y="7938"/>
            <a:ext cx="498475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564572" y="1587861"/>
            <a:ext cx="4619387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Renseignez votre nouveau mot de passe.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7279478" y="1036448"/>
            <a:ext cx="35895" cy="5553983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136066" y="1566665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8" name="Ellipse 7"/>
          <p:cNvSpPr/>
          <p:nvPr/>
        </p:nvSpPr>
        <p:spPr>
          <a:xfrm>
            <a:off x="145797" y="2142729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64572" y="2166014"/>
            <a:ext cx="4367468" cy="30777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Renseignez à nouveau votre nouveau mot de passe.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53550" y="2579328"/>
            <a:ext cx="458237" cy="1295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145797" y="2718793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64572" y="2742078"/>
            <a:ext cx="4367468" cy="5232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Cliquez sur le bouton « </a:t>
            </a:r>
            <a:r>
              <a:rPr lang="fr-FR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CONTINUER</a:t>
            </a:r>
            <a:r>
              <a:rPr lang="fr-FR" sz="1400" dirty="0"/>
              <a:t> » pour terminer la phase de réinitialisation de votre mot de passe.</a:t>
            </a:r>
          </a:p>
        </p:txBody>
      </p:sp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051" y="1036448"/>
            <a:ext cx="2806708" cy="232433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ectangle 13"/>
          <p:cNvSpPr/>
          <p:nvPr/>
        </p:nvSpPr>
        <p:spPr>
          <a:xfrm>
            <a:off x="8204250" y="1750582"/>
            <a:ext cx="2360630" cy="3584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8218147" y="2186522"/>
            <a:ext cx="2360630" cy="3584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647630" y="2731558"/>
            <a:ext cx="1512168" cy="3584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>
            <a:endCxn id="14" idx="1"/>
          </p:cNvCxnSpPr>
          <p:nvPr/>
        </p:nvCxnSpPr>
        <p:spPr>
          <a:xfrm flipV="1">
            <a:off x="7674955" y="1929798"/>
            <a:ext cx="529295" cy="886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7674955" y="2317812"/>
            <a:ext cx="529295" cy="886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flipV="1">
            <a:off x="7674955" y="2856596"/>
            <a:ext cx="972675" cy="539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e 19"/>
          <p:cNvSpPr/>
          <p:nvPr/>
        </p:nvSpPr>
        <p:spPr>
          <a:xfrm>
            <a:off x="7370711" y="1768937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21" name="Ellipse 20"/>
          <p:cNvSpPr/>
          <p:nvPr/>
        </p:nvSpPr>
        <p:spPr>
          <a:xfrm>
            <a:off x="7368624" y="2190653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22" name="Ellipse 21"/>
          <p:cNvSpPr/>
          <p:nvPr/>
        </p:nvSpPr>
        <p:spPr>
          <a:xfrm>
            <a:off x="7378615" y="2693673"/>
            <a:ext cx="359494" cy="350167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grpSp>
        <p:nvGrpSpPr>
          <p:cNvPr id="23" name="Groupe 22"/>
          <p:cNvGrpSpPr/>
          <p:nvPr/>
        </p:nvGrpSpPr>
        <p:grpSpPr>
          <a:xfrm>
            <a:off x="323528" y="3578350"/>
            <a:ext cx="4860431" cy="2658962"/>
            <a:chOff x="286481" y="4930212"/>
            <a:chExt cx="4835814" cy="2658962"/>
          </a:xfrm>
        </p:grpSpPr>
        <p:sp>
          <p:nvSpPr>
            <p:cNvPr id="24" name="Rectangle 23"/>
            <p:cNvSpPr/>
            <p:nvPr/>
          </p:nvSpPr>
          <p:spPr>
            <a:xfrm>
              <a:off x="286481" y="5187953"/>
              <a:ext cx="4835814" cy="2401221"/>
            </a:xfrm>
            <a:prstGeom prst="rect">
              <a:avLst/>
            </a:prstGeom>
            <a:ln w="19050">
              <a:solidFill>
                <a:srgbClr val="00206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108000" rIns="36000" bIns="0" anchor="t">
              <a:noAutofit/>
            </a:bodyPr>
            <a:lstStyle/>
            <a:p>
              <a:pPr algn="just">
                <a:defRPr/>
              </a:pPr>
              <a:r>
                <a:rPr lang="fr-FR" sz="1400" b="1" u="sng" dirty="0">
                  <a:solidFill>
                    <a:srgbClr val="002060"/>
                  </a:solidFill>
                </a:rPr>
                <a:t>REGLES DU MOT DE PASSE</a:t>
              </a:r>
            </a:p>
            <a:p>
              <a:pPr algn="just">
                <a:defRPr/>
              </a:pPr>
              <a:r>
                <a:rPr lang="fr-FR" sz="1400" dirty="0">
                  <a:solidFill>
                    <a:srgbClr val="002060"/>
                  </a:solidFill>
                </a:rPr>
                <a:t>Votre mot de passe doit respecter les règles suivantes :</a:t>
              </a:r>
            </a:p>
            <a:p>
              <a:pPr marL="171450" indent="-171450" algn="just">
                <a:buFontTx/>
                <a:buChar char="-"/>
                <a:defRPr/>
              </a:pPr>
              <a:r>
                <a:rPr lang="fr-FR" sz="1400" dirty="0">
                  <a:solidFill>
                    <a:srgbClr val="002060"/>
                  </a:solidFill>
                </a:rPr>
                <a:t>Le mot de passe doit comporter entre 12 et 64 caractères</a:t>
              </a:r>
            </a:p>
            <a:p>
              <a:pPr marL="171450" indent="-171450" algn="just">
                <a:buFontTx/>
                <a:buChar char="-"/>
                <a:defRPr/>
              </a:pPr>
              <a:r>
                <a:rPr lang="fr-FR" sz="1400" dirty="0">
                  <a:solidFill>
                    <a:srgbClr val="002060"/>
                  </a:solidFill>
                </a:rPr>
                <a:t>Le mot de passe doit présenter toutes les caractéristiques suivantes :</a:t>
              </a:r>
            </a:p>
            <a:p>
              <a:pPr marL="628650" lvl="1" indent="-171450" algn="just">
                <a:buFontTx/>
                <a:buChar char="-"/>
                <a:defRPr/>
              </a:pPr>
              <a:r>
                <a:rPr lang="fr-FR" sz="1400" dirty="0">
                  <a:solidFill>
                    <a:srgbClr val="002060"/>
                  </a:solidFill>
                </a:rPr>
                <a:t>Une lettre minuscule</a:t>
              </a:r>
            </a:p>
            <a:p>
              <a:pPr marL="628650" lvl="1" indent="-171450" algn="just">
                <a:buFontTx/>
                <a:buChar char="-"/>
                <a:defRPr/>
              </a:pPr>
              <a:r>
                <a:rPr lang="fr-FR" sz="1400" dirty="0">
                  <a:solidFill>
                    <a:srgbClr val="002060"/>
                  </a:solidFill>
                </a:rPr>
                <a:t>Une lettre majuscule</a:t>
              </a:r>
            </a:p>
            <a:p>
              <a:pPr marL="628650" lvl="1" indent="-171450" algn="just">
                <a:buFontTx/>
                <a:buChar char="-"/>
                <a:defRPr/>
              </a:pPr>
              <a:r>
                <a:rPr lang="fr-FR" sz="1400" dirty="0">
                  <a:solidFill>
                    <a:srgbClr val="002060"/>
                  </a:solidFill>
                </a:rPr>
                <a:t>Un chiffre</a:t>
              </a:r>
            </a:p>
            <a:p>
              <a:pPr marL="628650" lvl="1" indent="-171450" algn="just">
                <a:buFontTx/>
                <a:buChar char="-"/>
                <a:defRPr/>
              </a:pPr>
              <a:r>
                <a:rPr lang="fr-FR" sz="1400" dirty="0">
                  <a:solidFill>
                    <a:srgbClr val="002060"/>
                  </a:solidFill>
                </a:rPr>
                <a:t>Un caractère spécial (&amp; - _ %...)</a:t>
              </a:r>
            </a:p>
            <a:p>
              <a:pPr lvl="1" algn="just">
                <a:defRPr/>
              </a:pPr>
              <a:endParaRPr lang="fr-FR" sz="1400" dirty="0">
                <a:solidFill>
                  <a:srgbClr val="002060"/>
                </a:solidFill>
              </a:endParaRPr>
            </a:p>
            <a:p>
              <a:pPr algn="just">
                <a:defRPr/>
              </a:pPr>
              <a:endParaRPr lang="fr-FR" sz="1400" dirty="0">
                <a:solidFill>
                  <a:srgbClr val="002060"/>
                </a:solidFill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490924" y="5046901"/>
              <a:ext cx="1244883" cy="2154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7200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1600" b="1">
                  <a:solidFill>
                    <a:srgbClr val="002060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1600">
                  <a:solidFill>
                    <a:srgbClr val="376092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376092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1400">
                  <a:solidFill>
                    <a:srgbClr val="376092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1400">
                  <a:solidFill>
                    <a:srgbClr val="376092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1400">
                  <a:solidFill>
                    <a:srgbClr val="376092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1400">
                  <a:solidFill>
                    <a:srgbClr val="376092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1400">
                  <a:solidFill>
                    <a:srgbClr val="376092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1400">
                  <a:solidFill>
                    <a:srgbClr val="376092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1400" dirty="0"/>
                <a:t>Trucs et astuces</a:t>
              </a:r>
            </a:p>
          </p:txBody>
        </p:sp>
        <p:pic>
          <p:nvPicPr>
            <p:cNvPr id="26" name="Picture 39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9318" y="4930212"/>
              <a:ext cx="366713" cy="3968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5496" y="303039"/>
            <a:ext cx="3401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8" name="Titre 1"/>
          <p:cNvSpPr txBox="1">
            <a:spLocks/>
          </p:cNvSpPr>
          <p:nvPr/>
        </p:nvSpPr>
        <p:spPr>
          <a:xfrm>
            <a:off x="457200" y="290781"/>
            <a:ext cx="8229600" cy="720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/>
              <a:t>Connexion à la plateforme</a:t>
            </a: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61" t="21706" r="4946" b="23932"/>
          <a:stretch/>
        </p:blipFill>
        <p:spPr bwMode="auto">
          <a:xfrm>
            <a:off x="3166061" y="312635"/>
            <a:ext cx="1319368" cy="381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7" descr="ARS-PPT-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44" y="44450"/>
            <a:ext cx="1123742" cy="63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8786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89C45-5E4C-1F29-4056-43D3F50A9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2520A1-EA48-F4A0-F9E5-C11A81C25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2C603-20DB-4D77-A0C6-4C21409A4AF5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013ED49-10CA-FA2A-9E5D-FE97389833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063412"/>
              </p:ext>
            </p:extLst>
          </p:nvPr>
        </p:nvGraphicFramePr>
        <p:xfrm>
          <a:off x="1524000" y="2780929"/>
          <a:ext cx="9144000" cy="9358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5831">
                <a:tc>
                  <a:txBody>
                    <a:bodyPr/>
                    <a:lstStyle/>
                    <a:p>
                      <a:pPr algn="ctr"/>
                      <a:r>
                        <a:rPr lang="fr-FR" altLang="fr-FR" sz="2800" b="1" dirty="0"/>
                        <a:t>2. ADMINISTRATION DES CONTACTS ETABLISSEMENTS</a:t>
                      </a:r>
                      <a:endParaRPr lang="fr-FR" altLang="fr-FR" sz="2800" b="1" baseline="0" dirty="0"/>
                    </a:p>
                  </a:txBody>
                  <a:tcPr marL="91442" marR="91442" marT="45700" marB="457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" name="Picture 7" descr="ARS-PPT-LOGO">
            <a:extLst>
              <a:ext uri="{FF2B5EF4-FFF2-40B4-BE49-F238E27FC236}">
                <a16:creationId xmlns:a16="http://schemas.microsoft.com/office/drawing/2014/main" id="{4444B0F6-7349-4F9A-7EB8-2B7529C72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44" y="44450"/>
            <a:ext cx="1123742" cy="63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7443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F14C2-C402-3EF9-2DFD-DEC7AF5A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Une image contenant texte, capture d’écran, nombre, Parallèle">
            <a:extLst>
              <a:ext uri="{FF2B5EF4-FFF2-40B4-BE49-F238E27FC236}">
                <a16:creationId xmlns:a16="http://schemas.microsoft.com/office/drawing/2014/main" id="{9E047492-B265-11A2-1C03-09B3B4710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052" y="2045368"/>
            <a:ext cx="8763678" cy="2155975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3AADCC-A434-8219-42B4-DCC776003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5C2FF-E2A8-4FEB-A364-677CB4DCA7D8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0B3C3B15-0450-BA66-6DB4-3F9FF5B7A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04"/>
          <a:stretch>
            <a:fillRect/>
          </a:stretch>
        </p:blipFill>
        <p:spPr bwMode="auto">
          <a:xfrm>
            <a:off x="1524001" y="7939"/>
            <a:ext cx="498475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5089F092-712B-5CA8-F3F3-F2FBFDB21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71748"/>
            <a:ext cx="8229600" cy="720000"/>
          </a:xfrm>
        </p:spPr>
        <p:txBody>
          <a:bodyPr/>
          <a:lstStyle/>
          <a:p>
            <a:r>
              <a:rPr lang="fr-FR" sz="2000" b="1"/>
              <a:t>Administration des contacts établissements</a:t>
            </a:r>
            <a:endParaRPr lang="fr-FR" sz="2000" b="1">
              <a:ea typeface="Calibri"/>
              <a:cs typeface="Calibri"/>
            </a:endParaRPr>
          </a:p>
        </p:txBody>
      </p:sp>
      <p:sp>
        <p:nvSpPr>
          <p:cNvPr id="32" name="ZoneTexte 15">
            <a:extLst>
              <a:ext uri="{FF2B5EF4-FFF2-40B4-BE49-F238E27FC236}">
                <a16:creationId xmlns:a16="http://schemas.microsoft.com/office/drawing/2014/main" id="{F8B88FD5-CC56-69C7-1DA7-ED957756D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2382" y="1044736"/>
            <a:ext cx="80481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fr-FR" altLang="fr-FR" sz="1400" b="0" dirty="0">
                <a:solidFill>
                  <a:schemeClr val="tx1"/>
                </a:solidFill>
                <a:latin typeface="Calibri"/>
                <a:ea typeface="Calibri"/>
                <a:cs typeface="Arial"/>
                <a:sym typeface="Wingdings" panose="05000000000000000000" pitchFamily="2" charset="2"/>
              </a:rPr>
              <a:t>Si vous êtes désigné comme administrateur (voir avec votre ARS), vous avez la possibilité d’ajouter et supprimer des contacts pour accéder au portail établissement.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0D429D5-1B5B-1917-DB86-6CA9EDBBD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495" y="303040"/>
            <a:ext cx="3401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bg1"/>
                </a:solidFill>
                <a:ea typeface="Calibri"/>
              </a:rPr>
              <a:t>2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24956A3-34E2-9CAE-38E0-85D6DF66E32C}"/>
              </a:ext>
            </a:extLst>
          </p:cNvPr>
          <p:cNvSpPr txBox="1"/>
          <p:nvPr/>
        </p:nvSpPr>
        <p:spPr>
          <a:xfrm>
            <a:off x="2162382" y="4865838"/>
            <a:ext cx="8048105" cy="5232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Cliquez sur « Gérer les accès »           </a:t>
            </a:r>
          </a:p>
          <a:p>
            <a:pPr algn="just"/>
            <a:endParaRPr lang="fr-FR" sz="1400" dirty="0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B2927998-F9E8-5E43-A441-53E894C7ACCF}"/>
              </a:ext>
            </a:extLst>
          </p:cNvPr>
          <p:cNvSpPr/>
          <p:nvPr/>
        </p:nvSpPr>
        <p:spPr>
          <a:xfrm>
            <a:off x="4560115" y="4848660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1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177188D-50E7-EBBC-A1B7-39378BB68563}"/>
              </a:ext>
            </a:extLst>
          </p:cNvPr>
          <p:cNvSpPr/>
          <p:nvPr/>
        </p:nvSpPr>
        <p:spPr>
          <a:xfrm>
            <a:off x="1916504" y="3865973"/>
            <a:ext cx="832793" cy="29779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22555E04-392B-AE8F-3882-900D0D6354A4}"/>
              </a:ext>
            </a:extLst>
          </p:cNvPr>
          <p:cNvCxnSpPr/>
          <p:nvPr/>
        </p:nvCxnSpPr>
        <p:spPr>
          <a:xfrm flipV="1">
            <a:off x="2762684" y="4016816"/>
            <a:ext cx="355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>
            <a:extLst>
              <a:ext uri="{FF2B5EF4-FFF2-40B4-BE49-F238E27FC236}">
                <a16:creationId xmlns:a16="http://schemas.microsoft.com/office/drawing/2014/main" id="{11F409BB-CED1-2BCF-6820-A88FD5D605E1}"/>
              </a:ext>
            </a:extLst>
          </p:cNvPr>
          <p:cNvSpPr/>
          <p:nvPr/>
        </p:nvSpPr>
        <p:spPr>
          <a:xfrm>
            <a:off x="3182504" y="3815547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1</a:t>
            </a:r>
          </a:p>
        </p:txBody>
      </p:sp>
      <p:pic>
        <p:nvPicPr>
          <p:cNvPr id="3" name="Picture 7" descr="ARS-PPT-LOGO">
            <a:extLst>
              <a:ext uri="{FF2B5EF4-FFF2-40B4-BE49-F238E27FC236}">
                <a16:creationId xmlns:a16="http://schemas.microsoft.com/office/drawing/2014/main" id="{3802ADC6-EFC3-887F-9CB9-5369AC80E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44" y="44450"/>
            <a:ext cx="1123742" cy="63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547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5FA4A-262A-6FE0-CDAD-010A5167B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9AF0E2F-1497-6494-E972-B0E32D266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238" y="1659174"/>
            <a:ext cx="8628061" cy="4244806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14E96D-E631-1887-9C43-14D583CE5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5C2FF-E2A8-4FEB-A364-677CB4DCA7D8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0F2B5A81-7045-FEAC-8517-9E98FF3E3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04"/>
          <a:stretch>
            <a:fillRect/>
          </a:stretch>
        </p:blipFill>
        <p:spPr bwMode="auto">
          <a:xfrm>
            <a:off x="1524001" y="7939"/>
            <a:ext cx="498475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88F36BF2-5EE6-C8F0-75FF-3D62B0E9B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71748"/>
            <a:ext cx="8229600" cy="720000"/>
          </a:xfrm>
        </p:spPr>
        <p:txBody>
          <a:bodyPr/>
          <a:lstStyle/>
          <a:p>
            <a:r>
              <a:rPr lang="fr-FR" sz="2000" b="1"/>
              <a:t>Administration des contacts établissements</a:t>
            </a:r>
            <a:endParaRPr lang="fr-FR" sz="2000" b="1">
              <a:ea typeface="Calibri"/>
              <a:cs typeface="Calibri"/>
            </a:endParaRPr>
          </a:p>
        </p:txBody>
      </p:sp>
      <p:sp>
        <p:nvSpPr>
          <p:cNvPr id="32" name="ZoneTexte 15">
            <a:extLst>
              <a:ext uri="{FF2B5EF4-FFF2-40B4-BE49-F238E27FC236}">
                <a16:creationId xmlns:a16="http://schemas.microsoft.com/office/drawing/2014/main" id="{39D45D22-5DE5-7D82-7399-8348C0151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2382" y="1044736"/>
            <a:ext cx="80481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fr-FR" altLang="fr-FR" sz="1400" b="0" dirty="0">
                <a:solidFill>
                  <a:schemeClr val="tx1"/>
                </a:solidFill>
                <a:latin typeface="Calibri"/>
                <a:ea typeface="Calibri"/>
                <a:cs typeface="Arial"/>
                <a:sym typeface="Wingdings" panose="05000000000000000000" pitchFamily="2" charset="2"/>
              </a:rPr>
              <a:t>Si vous êtes désigné comme administrateur (voir avec votre ARS), vous avez la possibilité d’ajouter et supprimer des contacts pour accéder au portail établissement.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DEB992-A0D1-F901-3272-D251D085F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495" y="303040"/>
            <a:ext cx="3401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bg1"/>
                </a:solidFill>
                <a:ea typeface="Calibri"/>
              </a:rPr>
              <a:t>2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7226762-EF03-C372-8F1A-C0CB4C58163D}"/>
              </a:ext>
            </a:extLst>
          </p:cNvPr>
          <p:cNvSpPr txBox="1"/>
          <p:nvPr/>
        </p:nvSpPr>
        <p:spPr>
          <a:xfrm>
            <a:off x="2162382" y="4865839"/>
            <a:ext cx="8048105" cy="95410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Cliquez sur « Ajouter un accès »            pour créer un nouvel accès.</a:t>
            </a:r>
          </a:p>
          <a:p>
            <a:pPr algn="just"/>
            <a:endParaRPr lang="fr-FR" sz="1400" dirty="0"/>
          </a:p>
          <a:p>
            <a:pPr algn="just"/>
            <a:r>
              <a:rPr lang="fr-FR" sz="1400" dirty="0"/>
              <a:t>Cliquez sur la corbeille             pour supprimer un accès.</a:t>
            </a:r>
          </a:p>
          <a:p>
            <a:pPr algn="just"/>
            <a:endParaRPr lang="fr-FR" sz="1400" dirty="0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3C67BBF7-39E5-00A3-D10D-4FC7E8DEBF85}"/>
              </a:ext>
            </a:extLst>
          </p:cNvPr>
          <p:cNvSpPr/>
          <p:nvPr/>
        </p:nvSpPr>
        <p:spPr>
          <a:xfrm>
            <a:off x="4605835" y="4848660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04CD064-E46E-0AB5-93BF-6ABECC4E1497}"/>
              </a:ext>
            </a:extLst>
          </p:cNvPr>
          <p:cNvSpPr/>
          <p:nvPr/>
        </p:nvSpPr>
        <p:spPr>
          <a:xfrm>
            <a:off x="3297248" y="3134041"/>
            <a:ext cx="832793" cy="29779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A3DC2944-0DFF-D10C-8A2D-7E2645E57ECF}"/>
              </a:ext>
            </a:extLst>
          </p:cNvPr>
          <p:cNvCxnSpPr/>
          <p:nvPr/>
        </p:nvCxnSpPr>
        <p:spPr>
          <a:xfrm flipV="1">
            <a:off x="4134284" y="3303584"/>
            <a:ext cx="355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>
            <a:extLst>
              <a:ext uri="{FF2B5EF4-FFF2-40B4-BE49-F238E27FC236}">
                <a16:creationId xmlns:a16="http://schemas.microsoft.com/office/drawing/2014/main" id="{5AB852EF-3559-B687-3BC4-E30C47939B05}"/>
              </a:ext>
            </a:extLst>
          </p:cNvPr>
          <p:cNvSpPr/>
          <p:nvPr/>
        </p:nvSpPr>
        <p:spPr>
          <a:xfrm>
            <a:off x="4554104" y="3102315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943D8013-7EAC-46DE-097A-6FCA68CEFB09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9901141" y="2971800"/>
            <a:ext cx="1841" cy="25593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5A3D4DE5-5E1F-643B-3901-08E5B89025F4}"/>
              </a:ext>
            </a:extLst>
          </p:cNvPr>
          <p:cNvSpPr/>
          <p:nvPr/>
        </p:nvSpPr>
        <p:spPr>
          <a:xfrm>
            <a:off x="9723234" y="3227731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CC3627A8-6E84-B616-3382-3FD086BA4259}"/>
              </a:ext>
            </a:extLst>
          </p:cNvPr>
          <p:cNvSpPr/>
          <p:nvPr/>
        </p:nvSpPr>
        <p:spPr>
          <a:xfrm>
            <a:off x="3941178" y="5272939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pic>
        <p:nvPicPr>
          <p:cNvPr id="2" name="Picture 7" descr="ARS-PPT-LOGO">
            <a:extLst>
              <a:ext uri="{FF2B5EF4-FFF2-40B4-BE49-F238E27FC236}">
                <a16:creationId xmlns:a16="http://schemas.microsoft.com/office/drawing/2014/main" id="{BBB240DB-9CBC-AFCC-51D9-675D3BB9B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44" y="44450"/>
            <a:ext cx="1123742" cy="63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63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B0487-97C0-CAA1-5975-D2619E616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01F49D3-911B-B5F4-19B2-FD132C0CAD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9574" y="1807723"/>
            <a:ext cx="8642866" cy="3289516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8ABB1B6-C526-5BB8-58B5-F131DA836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5C2FF-E2A8-4FEB-A364-677CB4DCA7D8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E0E9FE1B-2EBA-7B0F-71BB-F7603706E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04"/>
          <a:stretch>
            <a:fillRect/>
          </a:stretch>
        </p:blipFill>
        <p:spPr bwMode="auto">
          <a:xfrm>
            <a:off x="1524001" y="7939"/>
            <a:ext cx="498475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B6A5EF65-44F9-0D28-33C1-24E6C23DA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71748"/>
            <a:ext cx="8229600" cy="720000"/>
          </a:xfrm>
        </p:spPr>
        <p:txBody>
          <a:bodyPr/>
          <a:lstStyle/>
          <a:p>
            <a:r>
              <a:rPr lang="fr-FR" sz="2000" b="1"/>
              <a:t>Administration des contacts établissements</a:t>
            </a:r>
            <a:endParaRPr lang="fr-FR" sz="2000" b="1">
              <a:ea typeface="Calibri"/>
              <a:cs typeface="Calibri"/>
            </a:endParaRPr>
          </a:p>
        </p:txBody>
      </p:sp>
      <p:sp>
        <p:nvSpPr>
          <p:cNvPr id="32" name="ZoneTexte 15">
            <a:extLst>
              <a:ext uri="{FF2B5EF4-FFF2-40B4-BE49-F238E27FC236}">
                <a16:creationId xmlns:a16="http://schemas.microsoft.com/office/drawing/2014/main" id="{7202EC2A-0DA0-4D97-44ED-67285E81C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2382" y="1044737"/>
            <a:ext cx="80481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fr-FR" altLang="fr-FR" sz="1400" b="0" dirty="0">
                <a:solidFill>
                  <a:schemeClr val="tx1"/>
                </a:solidFill>
                <a:latin typeface="Calibri"/>
                <a:ea typeface="Calibri"/>
                <a:cs typeface="Arial"/>
                <a:sym typeface="Wingdings" panose="05000000000000000000" pitchFamily="2" charset="2"/>
              </a:rPr>
              <a:t>Lors de la création d’un nouveau contact, complétez tous les champs * (*champs obligatoires).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73FA050-6A69-7738-2E4F-424186E81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495" y="303040"/>
            <a:ext cx="3401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t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1600" b="1">
                <a:solidFill>
                  <a:srgbClr val="00206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1600">
                <a:solidFill>
                  <a:srgbClr val="376092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376092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376092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>
                <a:solidFill>
                  <a:srgbClr val="376092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>
                <a:solidFill>
                  <a:schemeClr val="bg1"/>
                </a:solidFill>
                <a:ea typeface="Calibri"/>
              </a:rPr>
              <a:t>2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DA07FCE-D6C0-8259-B7D0-70DF2DD2F572}"/>
              </a:ext>
            </a:extLst>
          </p:cNvPr>
          <p:cNvSpPr txBox="1"/>
          <p:nvPr/>
        </p:nvSpPr>
        <p:spPr>
          <a:xfrm>
            <a:off x="2162382" y="4865838"/>
            <a:ext cx="8048105" cy="52322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/>
            </a:lvl1pPr>
          </a:lstStyle>
          <a:p>
            <a:pPr algn="just"/>
            <a:r>
              <a:rPr lang="fr-FR" sz="1400" dirty="0"/>
              <a:t>Puis cliquez sur « Enregistrer »</a:t>
            </a:r>
          </a:p>
          <a:p>
            <a:pPr algn="just"/>
            <a:endParaRPr lang="fr-FR" sz="1400" dirty="0"/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E0F6D4F6-56B6-73BB-07FD-407318B08622}"/>
              </a:ext>
            </a:extLst>
          </p:cNvPr>
          <p:cNvSpPr/>
          <p:nvPr/>
        </p:nvSpPr>
        <p:spPr>
          <a:xfrm>
            <a:off x="4596691" y="4834922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054F450-39E0-D26E-E717-3C8FF435AF9C}"/>
              </a:ext>
            </a:extLst>
          </p:cNvPr>
          <p:cNvCxnSpPr/>
          <p:nvPr/>
        </p:nvCxnSpPr>
        <p:spPr>
          <a:xfrm flipV="1">
            <a:off x="3960548" y="3961952"/>
            <a:ext cx="3558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CC78053C-88DA-01FA-6E6F-A2481BC66D84}"/>
              </a:ext>
            </a:extLst>
          </p:cNvPr>
          <p:cNvSpPr/>
          <p:nvPr/>
        </p:nvSpPr>
        <p:spPr>
          <a:xfrm>
            <a:off x="4380368" y="3760683"/>
            <a:ext cx="359494" cy="35016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C92A9F-42DA-3338-2187-578FB179D4EB}"/>
              </a:ext>
            </a:extLst>
          </p:cNvPr>
          <p:cNvSpPr/>
          <p:nvPr/>
        </p:nvSpPr>
        <p:spPr>
          <a:xfrm>
            <a:off x="3269816" y="3856417"/>
            <a:ext cx="663301" cy="178688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Picture 7" descr="ARS-PPT-LOGO">
            <a:extLst>
              <a:ext uri="{FF2B5EF4-FFF2-40B4-BE49-F238E27FC236}">
                <a16:creationId xmlns:a16="http://schemas.microsoft.com/office/drawing/2014/main" id="{DC84C91C-1A87-6B20-88FA-3BCC5692BC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44" y="44450"/>
            <a:ext cx="1123742" cy="636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85590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915BD59DCC1444B7664C99D8CCEBEF" ma:contentTypeVersion="4" ma:contentTypeDescription="Crée un document." ma:contentTypeScope="" ma:versionID="9e9c5fdcf50ffa72a41e5d2c7e4e03ae">
  <xsd:schema xmlns:xsd="http://www.w3.org/2001/XMLSchema" xmlns:xs="http://www.w3.org/2001/XMLSchema" xmlns:p="http://schemas.microsoft.com/office/2006/metadata/properties" xmlns:ns2="21e7e951-2763-4f8a-a6ee-87821388a75f" targetNamespace="http://schemas.microsoft.com/office/2006/metadata/properties" ma:root="true" ma:fieldsID="1a93ec0cdc11d825e7711162228e8d26" ns2:_="">
    <xsd:import namespace="21e7e951-2763-4f8a-a6ee-87821388a7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e7e951-2763-4f8a-a6ee-87821388a7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2E66DB-DEB1-4FED-9B5C-285409848C1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5C001EE-8A13-4F3E-907E-1BD32F0D11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8EB32C-6823-4D6C-B840-C2BCD2DDE6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e7e951-2763-4f8a-a6ee-87821388a7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412</Words>
  <Application>Microsoft Office PowerPoint</Application>
  <PresentationFormat>Grand écran</PresentationFormat>
  <Paragraphs>90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Notice d’utilisation du portail établissement e-CARS (Extranet)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Administration des contacts établissements</vt:lpstr>
      <vt:lpstr>Administration des contacts établissements</vt:lpstr>
      <vt:lpstr>Administration des contacts établissements</vt:lpstr>
      <vt:lpstr>Administration des contacts établissements</vt:lpstr>
    </vt:vector>
  </TitlesOfParts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Notice d’utilisation du portail établissement e-CARS (Extranet)</dc:title>
  <dc:creator>PERRICHET, Cindy (ARS-OC/DOSA/SOINS HOSPITALIERS)</dc:creator>
  <cp:lastModifiedBy>BOURGEOIS, Denise</cp:lastModifiedBy>
  <cp:revision>6</cp:revision>
  <dcterms:created xsi:type="dcterms:W3CDTF">2023-07-28T07:54:24Z</dcterms:created>
  <dcterms:modified xsi:type="dcterms:W3CDTF">2026-03-30T17:39:48Z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0x010100E7915BD59DCC1444B7664C99D8CCEBEF</vt:lpwstr>
  </property>
  <property fmtid="{D5CDD505-2E9C-101B-9397-08002B2CF9AE}" pid="3" name="MSIP_Label_3094c1fb-3db8-4cce-b079-9b022302847f_Enabled">
    <vt:lpwstr>true</vt:lpwstr>
  </property>
  <property fmtid="{D5CDD505-2E9C-101B-9397-08002B2CF9AE}" pid="4" name="MSIP_Label_3094c1fb-3db8-4cce-b079-9b022302847f_SetDate">
    <vt:lpwstr>2025-08-08T09:27:06Z</vt:lpwstr>
  </property>
  <property fmtid="{D5CDD505-2E9C-101B-9397-08002B2CF9AE}" pid="5" name="MSIP_Label_3094c1fb-3db8-4cce-b079-9b022302847f_Method">
    <vt:lpwstr>Standard</vt:lpwstr>
  </property>
  <property fmtid="{D5CDD505-2E9C-101B-9397-08002B2CF9AE}" pid="6" name="MSIP_Label_3094c1fb-3db8-4cce-b079-9b022302847f_Name">
    <vt:lpwstr>[Prod v5] C1 - Standard</vt:lpwstr>
  </property>
  <property fmtid="{D5CDD505-2E9C-101B-9397-08002B2CF9AE}" pid="7" name="MSIP_Label_3094c1fb-3db8-4cce-b079-9b022302847f_SiteId">
    <vt:lpwstr>035e5292-5a25-4509-bb08-a555f7d31a8b</vt:lpwstr>
  </property>
  <property fmtid="{D5CDD505-2E9C-101B-9397-08002B2CF9AE}" pid="8" name="MSIP_Label_3094c1fb-3db8-4cce-b079-9b022302847f_ActionId">
    <vt:lpwstr>6683bdf1-81c3-45b0-8197-f9ea7cda6189</vt:lpwstr>
  </property>
  <property fmtid="{D5CDD505-2E9C-101B-9397-08002B2CF9AE}" pid="9" name="MSIP_Label_3094c1fb-3db8-4cce-b079-9b022302847f_ContentBits">
    <vt:lpwstr>0</vt:lpwstr>
  </property>
  <property fmtid="{D5CDD505-2E9C-101B-9397-08002B2CF9AE}" pid="10" name="MSIP_Label_3094c1fb-3db8-4cce-b079-9b022302847f_Tag">
    <vt:lpwstr>10, 3, 0, 2</vt:lpwstr>
  </property>
</Properties>
</file>