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59" r:id="rId5"/>
    <p:sldMasterId id="2147483661" r:id="rId6"/>
  </p:sldMasterIdLst>
  <p:notesMasterIdLst>
    <p:notesMasterId r:id="rId15"/>
  </p:notesMasterIdLst>
  <p:handoutMasterIdLst>
    <p:handoutMasterId r:id="rId16"/>
  </p:handoutMasterIdLst>
  <p:sldIdLst>
    <p:sldId id="271" r:id="rId7"/>
    <p:sldId id="270" r:id="rId8"/>
    <p:sldId id="274" r:id="rId9"/>
    <p:sldId id="277" r:id="rId10"/>
    <p:sldId id="278" r:id="rId11"/>
    <p:sldId id="279" r:id="rId12"/>
    <p:sldId id="282" r:id="rId13"/>
    <p:sldId id="281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5E"/>
    <a:srgbClr val="DC5A20"/>
    <a:srgbClr val="070A0F"/>
    <a:srgbClr val="6686A2"/>
    <a:srgbClr val="00919D"/>
    <a:srgbClr val="1B8E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0" autoAdjust="0"/>
    <p:restoredTop sz="94680"/>
  </p:normalViewPr>
  <p:slideViewPr>
    <p:cSldViewPr snapToGrid="0" snapToObjects="1">
      <p:cViewPr>
        <p:scale>
          <a:sx n="147" d="100"/>
          <a:sy n="147" d="100"/>
        </p:scale>
        <p:origin x="-58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pPr/>
              <a:t>10/09/2018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pPr/>
              <a:t>10/09/2018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499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3" y="6356350"/>
            <a:ext cx="1108788" cy="365125"/>
          </a:xfrm>
        </p:spPr>
        <p:txBody>
          <a:bodyPr/>
          <a:lstStyle/>
          <a:p>
            <a:fld id="{5EBFF5DD-ECC6-604E-8430-34FEC3D75AB2}" type="datetime1">
              <a:rPr lang="fr-FR" smtClean="0"/>
              <a:pPr/>
              <a:t>10/09/2018</a:t>
            </a:fld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9750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9298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10/09/2018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153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753" y="364673"/>
            <a:ext cx="7772400" cy="804624"/>
          </a:xfrm>
        </p:spPr>
        <p:txBody>
          <a:bodyPr anchor="t">
            <a:normAutofit/>
          </a:bodyPr>
          <a:lstStyle>
            <a:lvl1pPr algn="l">
              <a:defRPr sz="3000" b="0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F49D-1120-E845-AFFF-B94735BC1831}" type="datetime1">
              <a:rPr lang="fr-FR" smtClean="0"/>
              <a:pPr/>
              <a:t>10/09/2018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146994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268288" marR="0" indent="-2682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 sz="2000"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686A2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1"/>
            <a:r>
              <a:rPr lang="fr-FR" dirty="0" smtClean="0"/>
              <a:t>Deuxième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0255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C30-2C93-B946-8D9E-6F7A30099D67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7639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6601355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660135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1D4-F5B7-C940-9F17-25DF72DDD5EE}" type="datetime1">
              <a:rPr lang="fr-FR" smtClean="0"/>
              <a:pPr/>
              <a:t>10/09/2018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092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9292" y="1732829"/>
            <a:ext cx="6885264" cy="147002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66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F5DD-ECC6-604E-8430-34FEC3D75AB2}" type="datetime1">
              <a:rPr lang="fr-FR" smtClean="0"/>
              <a:pPr/>
              <a:t>10/09/2018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305548"/>
            <a:ext cx="5229194" cy="365125"/>
          </a:xfrm>
          <a:prstGeom prst="rect">
            <a:avLst/>
          </a:prstGeo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1B8ED9"/>
                </a:solidFill>
              </a:rPr>
              <a:t/>
            </a:r>
            <a:br>
              <a:rPr lang="fr-FR" dirty="0" smtClean="0">
                <a:solidFill>
                  <a:srgbClr val="1B8ED9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336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285999"/>
            <a:ext cx="7411514" cy="2455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fr-FR" dirty="0" smtClean="0"/>
              <a:t>Contact :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72712" y="6305548"/>
            <a:ext cx="5229194" cy="365125"/>
          </a:xfrm>
          <a:prstGeom prst="rect">
            <a:avLst/>
          </a:prstGeo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1B8ED9"/>
                </a:solidFill>
              </a:rPr>
              <a:t/>
            </a:r>
            <a:br>
              <a:rPr lang="fr-FR" dirty="0" smtClean="0">
                <a:solidFill>
                  <a:srgbClr val="1B8ED9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126067" cy="365125"/>
          </a:xfrm>
        </p:spPr>
        <p:txBody>
          <a:bodyPr/>
          <a:lstStyle/>
          <a:p>
            <a:fld id="{5EBFF5DD-ECC6-604E-8430-34FEC3D75AB2}" type="datetime1">
              <a:rPr lang="fr-FR" smtClean="0"/>
              <a:pPr/>
              <a:t>10/09/2018</a:t>
            </a:fld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9750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71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4888" y="123283"/>
            <a:ext cx="7772400" cy="1470025"/>
          </a:xfrm>
        </p:spPr>
        <p:txBody>
          <a:bodyPr/>
          <a:lstStyle>
            <a:lvl1pPr>
              <a:defRPr>
                <a:solidFill>
                  <a:srgbClr val="FF665E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4887" y="1623596"/>
            <a:ext cx="7791911" cy="147243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fld id="{48256713-2158-094B-817D-F789E8273871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65865" y="6305548"/>
            <a:ext cx="502057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1B8ED9"/>
                </a:solidFill>
              </a:rPr>
              <a:t/>
            </a:r>
            <a:br>
              <a:rPr lang="fr-FR" dirty="0" smtClean="0">
                <a:solidFill>
                  <a:srgbClr val="1B8ED9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49851" y="6356350"/>
            <a:ext cx="351529" cy="365125"/>
          </a:xfrm>
        </p:spPr>
        <p:txBody>
          <a:bodyPr/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>
          <a:xfrm>
            <a:off x="895350" y="4107391"/>
            <a:ext cx="7791450" cy="1579563"/>
          </a:xfrm>
        </p:spPr>
        <p:txBody>
          <a:bodyPr/>
          <a:lstStyle>
            <a:lvl1pPr>
              <a:defRPr sz="1500"/>
            </a:lvl1pPr>
            <a:lvl2pPr>
              <a:defRPr sz="1400"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15179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147130"/>
            <a:ext cx="7881400" cy="952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99184" y="6356350"/>
            <a:ext cx="106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fld id="{009A2C30-2C93-B946-8D9E-6F7A30099D67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8967" y="6146185"/>
            <a:ext cx="517821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6686A2"/>
                </a:solidFill>
              </a:rPr>
              <a:t/>
            </a:r>
            <a:br>
              <a:rPr lang="fr-FR" dirty="0" smtClean="0">
                <a:solidFill>
                  <a:srgbClr val="6686A2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5635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2017_MEN_SUP_horiz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605" y="6188693"/>
            <a:ext cx="1779510" cy="43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6" r:id="rId3"/>
    <p:sldLayoutId id="2147483674" r:id="rId4"/>
    <p:sldLayoutId id="2147483672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FF665E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FF665E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FF665E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6" y="1690154"/>
            <a:ext cx="8046514" cy="1533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95212" y="6356350"/>
            <a:ext cx="1134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fld id="{4C098446-3314-F64E-A24D-604395D5308F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5635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8967" y="6146185"/>
            <a:ext cx="517821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6686A2"/>
                </a:solidFill>
              </a:rPr>
              <a:t/>
            </a:r>
            <a:br>
              <a:rPr lang="fr-FR" dirty="0" smtClean="0">
                <a:solidFill>
                  <a:srgbClr val="6686A2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pic>
        <p:nvPicPr>
          <p:cNvPr id="13" name="Image 12" descr="2017_MEN_SUP_horiz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605" y="6188693"/>
            <a:ext cx="1779510" cy="43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3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55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FF665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05103" y="274638"/>
            <a:ext cx="77816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5102" y="1844041"/>
            <a:ext cx="7781697" cy="1494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95213" y="6356350"/>
            <a:ext cx="1186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2B6B-A055-F241-9590-C04F011D4AA8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5635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8967" y="6146185"/>
            <a:ext cx="517821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6686A2"/>
                </a:solidFill>
              </a:rPr>
              <a:t/>
            </a:r>
            <a:br>
              <a:rPr lang="fr-FR" dirty="0" smtClean="0">
                <a:solidFill>
                  <a:srgbClr val="6686A2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pic>
        <p:nvPicPr>
          <p:cNvPr id="14" name="Image 13" descr="2017_MEN_SUP_horiz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605" y="6188693"/>
            <a:ext cx="1779510" cy="43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665E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Infirmier en pratique avancée : la formation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diplôme d’Etat d’infirmier en pratique avancée, un nouveau diplôme délivré par les universités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fld id="{5EBFF5DD-ECC6-604E-8430-34FEC3D75AB2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 A1-4, j-C PAUL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Réunion des Référents professions paramédicales ARS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 - Le dispositif de la formation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I-1 Le dispositif réglementaire</a:t>
            </a:r>
          </a:p>
          <a:p>
            <a:r>
              <a:rPr lang="fr-FR" dirty="0" smtClean="0"/>
              <a:t>I-2 Le contenu de la formation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fld id="{5EBFF5DD-ECC6-604E-8430-34FEC3D75AB2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839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>
                <a:solidFill>
                  <a:srgbClr val="FF665E"/>
                </a:solidFill>
              </a:rPr>
              <a:t>DGESIP A1-4, j-C PAUL</a:t>
            </a:r>
            <a:r>
              <a:rPr lang="fr-FR" dirty="0">
                <a:solidFill>
                  <a:srgbClr val="00919D"/>
                </a:solidFill>
              </a:rPr>
              <a:t/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Réunion des Référents professions paramédicales ARS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3077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FF665E"/>
                </a:solidFill>
              </a:rPr>
              <a:t>I-1 Dispositif réglementaire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8967" y="6303522"/>
            <a:ext cx="5178217" cy="510847"/>
          </a:xfrm>
        </p:spPr>
        <p:txBody>
          <a:bodyPr/>
          <a:lstStyle/>
          <a:p>
            <a:pPr>
              <a:lnSpc>
                <a:spcPts val="1330"/>
              </a:lnSpc>
            </a:pPr>
            <a:r>
              <a:rPr lang="fr-FR" dirty="0" smtClean="0">
                <a:solidFill>
                  <a:srgbClr val="1B8ED9"/>
                </a:solidFill>
              </a:rPr>
              <a:t/>
            </a:r>
            <a:br>
              <a:rPr lang="fr-FR" dirty="0" smtClean="0">
                <a:solidFill>
                  <a:srgbClr val="1B8ED9"/>
                </a:solidFill>
              </a:rPr>
            </a:br>
            <a:r>
              <a:rPr lang="fr-FR" b="1" dirty="0" err="1">
                <a:solidFill>
                  <a:srgbClr val="FF665E"/>
                </a:solidFill>
              </a:rPr>
              <a:t>DGESIP</a:t>
            </a:r>
            <a:r>
              <a:rPr lang="fr-FR" b="1" dirty="0">
                <a:solidFill>
                  <a:srgbClr val="FF665E"/>
                </a:solidFill>
              </a:rPr>
              <a:t> A1-4, j-C PAUL</a:t>
            </a:r>
            <a:r>
              <a:rPr lang="fr-FR" dirty="0">
                <a:solidFill>
                  <a:srgbClr val="00919D"/>
                </a:solidFill>
              </a:rPr>
              <a:t/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Réunion des Référents professions paramédicales ARS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93906" y="1354351"/>
            <a:ext cx="7992894" cy="4598988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fr-FR" sz="6400" b="1" u="sng" dirty="0"/>
              <a:t>Un décret simple</a:t>
            </a:r>
            <a:r>
              <a:rPr lang="fr-FR" sz="6400" u="sng" dirty="0"/>
              <a:t> </a:t>
            </a:r>
            <a:r>
              <a:rPr lang="fr-FR" sz="6400" dirty="0"/>
              <a:t>insérant le nouveau diplôme dans le code de l’éducation. Décret dont le contenu est clairement donné par la loi santé désormais codifiée (article L4301-1 code santé publique</a:t>
            </a:r>
            <a:r>
              <a:rPr lang="fr-FR" sz="6400" dirty="0" smtClean="0"/>
              <a:t>) :</a:t>
            </a:r>
          </a:p>
          <a:p>
            <a:pPr marL="457200" lvl="1" indent="0">
              <a:buNone/>
            </a:pPr>
            <a:endParaRPr lang="fr-FR" sz="3200" dirty="0" smtClean="0"/>
          </a:p>
          <a:p>
            <a:pPr lvl="1"/>
            <a:r>
              <a:rPr lang="fr-FR" sz="6400" dirty="0" smtClean="0"/>
              <a:t>Le diplôme d’Etat d’infirmier en pratique avancée est délivré par des établissements d’enseignement supérieur accrédités ou </a:t>
            </a:r>
            <a:r>
              <a:rPr lang="fr-FR" sz="6400" dirty="0" err="1" smtClean="0"/>
              <a:t>co</a:t>
            </a:r>
            <a:r>
              <a:rPr lang="fr-FR" sz="6400" dirty="0" smtClean="0"/>
              <a:t> accréditées à cet effet.</a:t>
            </a:r>
          </a:p>
          <a:p>
            <a:pPr marL="457200" lvl="1" indent="0">
              <a:buNone/>
            </a:pPr>
            <a:endParaRPr lang="fr-FR" sz="3200" dirty="0" smtClean="0"/>
          </a:p>
          <a:p>
            <a:pPr lvl="1"/>
            <a:r>
              <a:rPr lang="fr-FR" sz="6400" dirty="0" smtClean="0"/>
              <a:t>La formation conduisant au diplôme est structurée en 4 semestres validés par l’acquisition de 120 crédits européens ; le </a:t>
            </a:r>
            <a:r>
              <a:rPr lang="fr-FR" sz="6400" dirty="0"/>
              <a:t>diplôme d’Etat d’infirmier en pratique avancée confère à son titulaire le </a:t>
            </a:r>
            <a:r>
              <a:rPr lang="fr-FR" sz="6400" b="1" dirty="0"/>
              <a:t>grade de </a:t>
            </a:r>
            <a:r>
              <a:rPr lang="fr-FR" sz="6400" b="1" dirty="0" smtClean="0"/>
              <a:t>master.</a:t>
            </a:r>
            <a:endParaRPr lang="fr-FR" sz="6400" b="1" dirty="0"/>
          </a:p>
          <a:p>
            <a:pPr marL="457200" lvl="1" indent="0">
              <a:buNone/>
            </a:pPr>
            <a:endParaRPr lang="fr-FR" sz="3200" dirty="0" smtClean="0"/>
          </a:p>
          <a:p>
            <a:pPr lvl="1"/>
            <a:r>
              <a:rPr lang="fr-FR" sz="6400" dirty="0"/>
              <a:t>Le diplôme d’Etat d’infirmier en pratique avancée précise </a:t>
            </a:r>
            <a:r>
              <a:rPr lang="fr-FR" sz="6400" b="1" dirty="0"/>
              <a:t>la mention </a:t>
            </a:r>
            <a:r>
              <a:rPr lang="fr-FR" sz="6400" b="1" dirty="0" smtClean="0"/>
              <a:t>acquise correspondant </a:t>
            </a:r>
            <a:r>
              <a:rPr lang="fr-FR" sz="6400" b="1" dirty="0"/>
              <a:t>au domaine d’intervention de l’infirmier en pratique </a:t>
            </a:r>
            <a:r>
              <a:rPr lang="fr-FR" sz="6400" b="1" dirty="0" smtClean="0"/>
              <a:t>avancée.</a:t>
            </a:r>
          </a:p>
          <a:p>
            <a:pPr lvl="1"/>
            <a:endParaRPr lang="fr-FR" sz="3200" dirty="0"/>
          </a:p>
          <a:p>
            <a:pPr lvl="1"/>
            <a:r>
              <a:rPr lang="fr-FR" sz="6400" dirty="0" smtClean="0"/>
              <a:t>Peuvent </a:t>
            </a:r>
            <a:r>
              <a:rPr lang="fr-FR" sz="6400" dirty="0"/>
              <a:t>prétendre à la formation conduisant au diplôme d’Etat d’infirmier en pratique avancée, les candidats justifiant soit du diplôme d’Etat d’infirmier ou d'un diplôme, certificat ou autre titre </a:t>
            </a:r>
            <a:r>
              <a:rPr lang="fr-FR" sz="6400" dirty="0" smtClean="0"/>
              <a:t>[…] leur </a:t>
            </a:r>
            <a:r>
              <a:rPr lang="fr-FR" sz="6400" dirty="0"/>
              <a:t>permettant d'exercer la profession d'infirmier, soit d'un diplôme ou d'une autorisation d'exercice délivrée par l’autorité compétente en application de l'article L. 4311-4 du code de la santé </a:t>
            </a:r>
            <a:r>
              <a:rPr lang="fr-FR" sz="6400" dirty="0" smtClean="0"/>
              <a:t>publique.</a:t>
            </a:r>
          </a:p>
          <a:p>
            <a:pPr lvl="1"/>
            <a:endParaRPr lang="fr-FR" sz="3200" dirty="0"/>
          </a:p>
          <a:p>
            <a:pPr lvl="1"/>
            <a:r>
              <a:rPr lang="fr-FR" sz="6400" dirty="0"/>
              <a:t>Le diplôme d’Etat d’infirmier en pratique avancée est ouvert en formation initiale et en formation professionnelle </a:t>
            </a:r>
            <a:r>
              <a:rPr lang="fr-FR" sz="6400" dirty="0" smtClean="0"/>
              <a:t>continue.</a:t>
            </a:r>
          </a:p>
          <a:p>
            <a:pPr marL="457200" lvl="1" indent="0">
              <a:buNone/>
            </a:pPr>
            <a:endParaRPr lang="fr-FR" sz="3200" dirty="0" smtClean="0"/>
          </a:p>
          <a:p>
            <a:pPr lvl="1"/>
            <a:r>
              <a:rPr lang="fr-FR" sz="6400" dirty="0" smtClean="0"/>
              <a:t>Le </a:t>
            </a:r>
            <a:r>
              <a:rPr lang="fr-FR" sz="6400" dirty="0"/>
              <a:t>diplôme d’Etat d’infirmier en pratique avancée peut être obtenu par la voie de la validation des acquis de l’expérience ou d’études </a:t>
            </a:r>
            <a:r>
              <a:rPr lang="fr-FR" sz="6400" dirty="0" smtClean="0"/>
              <a:t>supérieures.</a:t>
            </a:r>
            <a:r>
              <a:rPr lang="fr-FR" sz="6400" dirty="0"/>
              <a:t/>
            </a:r>
            <a:br>
              <a:rPr lang="fr-FR" sz="6400" dirty="0"/>
            </a:br>
            <a:r>
              <a:rPr lang="fr-FR" sz="6400" dirty="0"/>
              <a:t/>
            </a:r>
            <a:br>
              <a:rPr lang="fr-FR" sz="6400" dirty="0"/>
            </a:br>
            <a:endParaRPr lang="fr-FR" sz="640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9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999184" y="6356350"/>
            <a:ext cx="1312169" cy="365125"/>
          </a:xfrm>
        </p:spPr>
        <p:txBody>
          <a:bodyPr/>
          <a:lstStyle/>
          <a:p>
            <a:fld id="{9607F49D-1120-E845-AFFF-B94735BC1831}" type="datetime1">
              <a:rPr lang="fr-FR" smtClean="0"/>
              <a:pPr/>
              <a:t>10/09/2018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792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FF665E"/>
                </a:solidFill>
              </a:rPr>
              <a:t>I-1 Dispositif </a:t>
            </a:r>
            <a:r>
              <a:rPr lang="fr-FR" sz="2800" dirty="0" smtClean="0">
                <a:solidFill>
                  <a:srgbClr val="FF665E"/>
                </a:solidFill>
              </a:rPr>
              <a:t>réglementaire (</a:t>
            </a:r>
            <a:r>
              <a:rPr lang="fr-FR" sz="2800" cap="none" dirty="0" smtClean="0">
                <a:solidFill>
                  <a:srgbClr val="FF665E"/>
                </a:solidFill>
              </a:rPr>
              <a:t>suite</a:t>
            </a:r>
            <a:r>
              <a:rPr lang="fr-FR" sz="2800" dirty="0" smtClean="0">
                <a:solidFill>
                  <a:srgbClr val="FF665E"/>
                </a:solidFill>
              </a:rPr>
              <a:t>)</a:t>
            </a:r>
            <a:endParaRPr lang="fr-FR" sz="2800" dirty="0">
              <a:solidFill>
                <a:srgbClr val="FF665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8967" y="6137476"/>
            <a:ext cx="5178217" cy="676894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>
                <a:solidFill>
                  <a:srgbClr val="FF665E"/>
                </a:solidFill>
              </a:rPr>
              <a:t>DGESIP A1-4, j-C PAUL</a:t>
            </a:r>
            <a:r>
              <a:rPr lang="fr-FR" dirty="0">
                <a:solidFill>
                  <a:srgbClr val="00919D"/>
                </a:solidFill>
              </a:rPr>
              <a:t/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Réunion des Référents professions paramédicales ARS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706877" y="1322962"/>
            <a:ext cx="7979923" cy="474710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fr-FR" sz="2600" b="1" u="sng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fr-FR" sz="6400" b="1" u="sng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fr-FR" sz="6400" b="1" u="sng" dirty="0" smtClean="0">
                <a:solidFill>
                  <a:schemeClr val="tx1"/>
                </a:solidFill>
              </a:rPr>
              <a:t>Un </a:t>
            </a:r>
            <a:r>
              <a:rPr lang="fr-FR" sz="6400" b="1" u="sng" dirty="0">
                <a:solidFill>
                  <a:schemeClr val="tx1"/>
                </a:solidFill>
              </a:rPr>
              <a:t>arrêté</a:t>
            </a:r>
            <a:r>
              <a:rPr lang="fr-FR" sz="6400" b="1" dirty="0">
                <a:solidFill>
                  <a:schemeClr val="tx1"/>
                </a:solidFill>
              </a:rPr>
              <a:t> </a:t>
            </a:r>
            <a:r>
              <a:rPr lang="fr-FR" sz="6400" dirty="0" smtClean="0">
                <a:solidFill>
                  <a:schemeClr val="tx1"/>
                </a:solidFill>
              </a:rPr>
              <a:t>qui </a:t>
            </a:r>
            <a:r>
              <a:rPr lang="fr-FR" sz="6400" dirty="0">
                <a:solidFill>
                  <a:schemeClr val="tx1"/>
                </a:solidFill>
              </a:rPr>
              <a:t>organise la formation </a:t>
            </a:r>
            <a:r>
              <a:rPr lang="fr-FR" sz="6400" dirty="0" smtClean="0">
                <a:solidFill>
                  <a:schemeClr val="tx1"/>
                </a:solidFill>
              </a:rPr>
              <a:t>et précise notamment les éléments suivants :</a:t>
            </a:r>
          </a:p>
          <a:p>
            <a:pPr marL="0" lvl="0" indent="0">
              <a:buNone/>
            </a:pPr>
            <a:endParaRPr lang="fr-FR" sz="3200" dirty="0">
              <a:solidFill>
                <a:schemeClr val="tx1"/>
              </a:solidFill>
            </a:endParaRPr>
          </a:p>
          <a:p>
            <a:pPr>
              <a:buClr>
                <a:srgbClr val="FF665E"/>
              </a:buClr>
            </a:pPr>
            <a:r>
              <a:rPr lang="fr-FR" sz="6400" dirty="0" smtClean="0">
                <a:solidFill>
                  <a:schemeClr val="tx1"/>
                </a:solidFill>
              </a:rPr>
              <a:t>L’accès </a:t>
            </a:r>
            <a:r>
              <a:rPr lang="fr-FR" sz="6400" dirty="0">
                <a:solidFill>
                  <a:schemeClr val="tx1"/>
                </a:solidFill>
              </a:rPr>
              <a:t>à la formation peut se faire au premier semestre ou au troisième semestre de la formation</a:t>
            </a:r>
            <a:r>
              <a:rPr lang="fr-FR" sz="6400" dirty="0" smtClean="0">
                <a:solidFill>
                  <a:schemeClr val="tx1"/>
                </a:solidFill>
              </a:rPr>
              <a:t>. L’accès </a:t>
            </a:r>
            <a:r>
              <a:rPr lang="fr-FR" sz="6400" dirty="0">
                <a:solidFill>
                  <a:schemeClr val="tx1"/>
                </a:solidFill>
              </a:rPr>
              <a:t>direct en semestre trois est réservé aux titulaires du diplôme d’Etat d’infirmier en pratique avancée qui veulent changer de domaine </a:t>
            </a:r>
            <a:r>
              <a:rPr lang="fr-FR" sz="6400" dirty="0" smtClean="0">
                <a:solidFill>
                  <a:schemeClr val="tx1"/>
                </a:solidFill>
              </a:rPr>
              <a:t>d’intervention.</a:t>
            </a:r>
          </a:p>
          <a:p>
            <a:pPr marL="0" indent="0">
              <a:buClr>
                <a:srgbClr val="FF665E"/>
              </a:buClr>
              <a:buNone/>
            </a:pPr>
            <a:endParaRPr lang="fr-FR" sz="3200" dirty="0" smtClean="0">
              <a:solidFill>
                <a:schemeClr val="tx1"/>
              </a:solidFill>
            </a:endParaRPr>
          </a:p>
          <a:p>
            <a:pPr>
              <a:buClr>
                <a:srgbClr val="FF665E"/>
              </a:buClr>
            </a:pPr>
            <a:r>
              <a:rPr lang="fr-FR" sz="6400" dirty="0">
                <a:solidFill>
                  <a:schemeClr val="tx1"/>
                </a:solidFill>
              </a:rPr>
              <a:t>La procédure, le calendrier, la composition du jury d’admission </a:t>
            </a:r>
            <a:r>
              <a:rPr lang="fr-FR" sz="6400" dirty="0" smtClean="0">
                <a:solidFill>
                  <a:schemeClr val="tx1"/>
                </a:solidFill>
              </a:rPr>
              <a:t>en formation sont </a:t>
            </a:r>
            <a:r>
              <a:rPr lang="fr-FR" sz="6400" dirty="0">
                <a:solidFill>
                  <a:schemeClr val="tx1"/>
                </a:solidFill>
              </a:rPr>
              <a:t>fixés par chaque établissement </a:t>
            </a:r>
            <a:r>
              <a:rPr lang="fr-FR" sz="6400" dirty="0" smtClean="0">
                <a:solidFill>
                  <a:schemeClr val="tx1"/>
                </a:solidFill>
              </a:rPr>
              <a:t>accrédité </a:t>
            </a:r>
            <a:r>
              <a:rPr lang="fr-FR" sz="6400" dirty="0">
                <a:solidFill>
                  <a:schemeClr val="tx1"/>
                </a:solidFill>
              </a:rPr>
              <a:t>à délivrer le </a:t>
            </a:r>
            <a:r>
              <a:rPr lang="fr-FR" sz="6400" dirty="0" smtClean="0">
                <a:solidFill>
                  <a:schemeClr val="tx1"/>
                </a:solidFill>
              </a:rPr>
              <a:t>diplôme.</a:t>
            </a:r>
          </a:p>
          <a:p>
            <a:pPr marL="0" indent="0">
              <a:buClr>
                <a:srgbClr val="FF665E"/>
              </a:buClr>
              <a:buNone/>
            </a:pPr>
            <a:endParaRPr lang="fr-FR" sz="3200" dirty="0" smtClean="0">
              <a:solidFill>
                <a:schemeClr val="tx1"/>
              </a:solidFill>
            </a:endParaRPr>
          </a:p>
          <a:p>
            <a:pPr>
              <a:buClr>
                <a:srgbClr val="FF665E"/>
              </a:buClr>
            </a:pPr>
            <a:r>
              <a:rPr lang="fr-FR" sz="6400" dirty="0" smtClean="0">
                <a:solidFill>
                  <a:schemeClr val="tx1"/>
                </a:solidFill>
              </a:rPr>
              <a:t>L'organisation </a:t>
            </a:r>
            <a:r>
              <a:rPr lang="fr-FR" sz="6400" dirty="0">
                <a:solidFill>
                  <a:schemeClr val="tx1"/>
                </a:solidFill>
              </a:rPr>
              <a:t>de la formation et le suivi pédagogique des étudiants sont </a:t>
            </a:r>
            <a:r>
              <a:rPr lang="fr-FR" sz="6400" dirty="0" smtClean="0">
                <a:solidFill>
                  <a:schemeClr val="tx1"/>
                </a:solidFill>
              </a:rPr>
              <a:t>confiés </a:t>
            </a:r>
            <a:r>
              <a:rPr lang="fr-FR" sz="6400" dirty="0">
                <a:solidFill>
                  <a:schemeClr val="tx1"/>
                </a:solidFill>
              </a:rPr>
              <a:t>à un binôme composé d’un personnel sous statut enseignant et hospitalier et d’un infirmier intervenant dans la </a:t>
            </a:r>
            <a:r>
              <a:rPr lang="fr-FR" sz="6400" dirty="0" smtClean="0">
                <a:solidFill>
                  <a:schemeClr val="tx1"/>
                </a:solidFill>
              </a:rPr>
              <a:t>formation.</a:t>
            </a:r>
          </a:p>
          <a:p>
            <a:pPr marL="0" indent="0">
              <a:buNone/>
            </a:pPr>
            <a:endParaRPr lang="fr-FR" sz="3200" dirty="0" smtClean="0">
              <a:solidFill>
                <a:schemeClr val="tx1"/>
              </a:solidFill>
            </a:endParaRPr>
          </a:p>
          <a:p>
            <a:pPr>
              <a:buClr>
                <a:srgbClr val="FF665E"/>
              </a:buClr>
            </a:pPr>
            <a:r>
              <a:rPr lang="fr-FR" sz="6400" dirty="0" smtClean="0">
                <a:solidFill>
                  <a:schemeClr val="tx1"/>
                </a:solidFill>
              </a:rPr>
              <a:t>L’organisation et le déroulement de </a:t>
            </a:r>
            <a:r>
              <a:rPr lang="fr-FR" sz="6400" dirty="0">
                <a:solidFill>
                  <a:schemeClr val="tx1"/>
                </a:solidFill>
              </a:rPr>
              <a:t>la </a:t>
            </a:r>
            <a:r>
              <a:rPr lang="fr-FR" sz="6400" dirty="0" smtClean="0">
                <a:solidFill>
                  <a:schemeClr val="tx1"/>
                </a:solidFill>
              </a:rPr>
              <a:t>formation en stage et hors stage, les modalités de validation des stages et du mémoire…</a:t>
            </a:r>
            <a:endParaRPr lang="fr-FR" sz="6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6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6400" dirty="0" smtClean="0">
                <a:solidFill>
                  <a:schemeClr val="tx1"/>
                </a:solidFill>
              </a:rPr>
              <a:t>Documents </a:t>
            </a:r>
            <a:r>
              <a:rPr lang="fr-FR" sz="6400" dirty="0">
                <a:solidFill>
                  <a:schemeClr val="tx1"/>
                </a:solidFill>
              </a:rPr>
              <a:t>annexés à cet arrêté 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fr-FR" sz="6400" dirty="0" smtClean="0"/>
              <a:t>Le référentiel des activités et des </a:t>
            </a:r>
            <a:r>
              <a:rPr lang="fr-FR" sz="6400" dirty="0"/>
              <a:t>compétences,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fr-FR" sz="6400" dirty="0" smtClean="0"/>
              <a:t>Le référentiel de formation </a:t>
            </a:r>
            <a:endParaRPr lang="fr-FR" sz="64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fr-FR" sz="6400" dirty="0" smtClean="0"/>
              <a:t>Le cahier </a:t>
            </a:r>
            <a:r>
              <a:rPr lang="fr-FR" sz="6400" dirty="0"/>
              <a:t>des charges du mémoire</a:t>
            </a:r>
          </a:p>
          <a:p>
            <a:pPr lvl="1"/>
            <a:endParaRPr lang="fr-FR" sz="4300" dirty="0"/>
          </a:p>
          <a:p>
            <a:pPr marL="457200" lvl="1" indent="0">
              <a:buNone/>
            </a:pPr>
            <a:r>
              <a:rPr lang="fr-FR" sz="4300" dirty="0"/>
              <a:t/>
            </a:r>
            <a:br>
              <a:rPr lang="fr-FR" sz="4300" dirty="0"/>
            </a:br>
            <a:r>
              <a:rPr lang="fr-FR" sz="4300" dirty="0"/>
              <a:t/>
            </a:r>
            <a:br>
              <a:rPr lang="fr-FR" sz="4300" dirty="0"/>
            </a:br>
            <a:endParaRPr lang="fr-FR" sz="160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9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999184" y="6356350"/>
            <a:ext cx="1312169" cy="365125"/>
          </a:xfrm>
        </p:spPr>
        <p:txBody>
          <a:bodyPr/>
          <a:lstStyle/>
          <a:p>
            <a:fld id="{9607F49D-1120-E845-AFFF-B94735BC1831}" type="datetime1">
              <a:rPr lang="fr-FR" smtClean="0"/>
              <a:pPr/>
              <a:t>10/09/2018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732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FF665E"/>
                </a:solidFill>
              </a:rPr>
              <a:t>II-2 Le contenu de la formation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8967" y="6137476"/>
            <a:ext cx="5178217" cy="583999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>
                <a:solidFill>
                  <a:srgbClr val="FF665E"/>
                </a:solidFill>
              </a:rPr>
              <a:t>DGESIP A1-4, j-C PAUL</a:t>
            </a:r>
            <a:r>
              <a:rPr lang="fr-FR" dirty="0">
                <a:solidFill>
                  <a:srgbClr val="00919D"/>
                </a:solidFill>
              </a:rPr>
              <a:t/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Réunion des Référents professions paramédicales ARS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09601" y="1471083"/>
            <a:ext cx="8077200" cy="4598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dirty="0" smtClean="0">
                <a:solidFill>
                  <a:schemeClr val="tx1"/>
                </a:solidFill>
              </a:rPr>
              <a:t>Formation se déroule sur 2 </a:t>
            </a:r>
            <a:r>
              <a:rPr lang="fr-FR" sz="1600" dirty="0">
                <a:solidFill>
                  <a:schemeClr val="tx1"/>
                </a:solidFill>
              </a:rPr>
              <a:t>ans soit 4 </a:t>
            </a:r>
            <a:r>
              <a:rPr lang="fr-FR" sz="1600" dirty="0" smtClean="0">
                <a:solidFill>
                  <a:schemeClr val="tx1"/>
                </a:solidFill>
              </a:rPr>
              <a:t>semestres :</a:t>
            </a:r>
          </a:p>
          <a:p>
            <a:pPr marL="0" indent="0">
              <a:buNone/>
            </a:pPr>
            <a:endParaRPr lang="fr-FR" sz="1000" dirty="0"/>
          </a:p>
          <a:p>
            <a:pPr lvl="0">
              <a:buClr>
                <a:srgbClr val="FF665E"/>
              </a:buClr>
            </a:pPr>
            <a:r>
              <a:rPr lang="fr-FR" sz="1600" u="sng" dirty="0">
                <a:solidFill>
                  <a:schemeClr val="tx1"/>
                </a:solidFill>
              </a:rPr>
              <a:t>1ère année</a:t>
            </a:r>
            <a:r>
              <a:rPr lang="fr-FR" sz="1600" dirty="0">
                <a:solidFill>
                  <a:schemeClr val="tx1"/>
                </a:solidFill>
              </a:rPr>
              <a:t> : tronc commun (UE clinique, UE Sciences infirmières et pratique </a:t>
            </a:r>
            <a:r>
              <a:rPr lang="fr-FR" sz="1600" dirty="0" smtClean="0">
                <a:solidFill>
                  <a:schemeClr val="tx1"/>
                </a:solidFill>
              </a:rPr>
              <a:t>avancée, </a:t>
            </a:r>
            <a:r>
              <a:rPr lang="fr-FR" sz="1600" dirty="0">
                <a:solidFill>
                  <a:schemeClr val="tx1"/>
                </a:solidFill>
              </a:rPr>
              <a:t>UE Santé Publique) + </a:t>
            </a:r>
            <a:r>
              <a:rPr lang="fr-FR" sz="1600" b="1" dirty="0">
                <a:solidFill>
                  <a:schemeClr val="tx1"/>
                </a:solidFill>
              </a:rPr>
              <a:t>stage de 2 mois</a:t>
            </a:r>
            <a:r>
              <a:rPr lang="fr-FR" sz="1600" dirty="0">
                <a:solidFill>
                  <a:schemeClr val="tx1"/>
                </a:solidFill>
              </a:rPr>
              <a:t> au 2ème semestre. </a:t>
            </a:r>
            <a:endParaRPr lang="fr-FR" sz="16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fr-FR" sz="1600" dirty="0" smtClean="0">
                <a:solidFill>
                  <a:schemeClr val="tx1"/>
                </a:solidFill>
              </a:rPr>
              <a:t>Une présentation </a:t>
            </a:r>
            <a:r>
              <a:rPr lang="fr-FR" sz="1600" dirty="0">
                <a:solidFill>
                  <a:schemeClr val="tx1"/>
                </a:solidFill>
              </a:rPr>
              <a:t>des différentes </a:t>
            </a:r>
            <a:r>
              <a:rPr lang="fr-FR" sz="1600" dirty="0" smtClean="0">
                <a:solidFill>
                  <a:schemeClr val="tx1"/>
                </a:solidFill>
              </a:rPr>
              <a:t>mentions </a:t>
            </a:r>
            <a:r>
              <a:rPr lang="fr-FR" sz="1600" dirty="0">
                <a:solidFill>
                  <a:schemeClr val="tx1"/>
                </a:solidFill>
              </a:rPr>
              <a:t>possibles </a:t>
            </a:r>
            <a:r>
              <a:rPr lang="fr-FR" sz="1600" dirty="0" smtClean="0">
                <a:solidFill>
                  <a:schemeClr val="tx1"/>
                </a:solidFill>
              </a:rPr>
              <a:t>a lieu au cours du 2</a:t>
            </a:r>
            <a:r>
              <a:rPr lang="fr-FR" sz="1600" baseline="30000" dirty="0" smtClean="0">
                <a:solidFill>
                  <a:schemeClr val="tx1"/>
                </a:solidFill>
              </a:rPr>
              <a:t>ème</a:t>
            </a:r>
            <a:r>
              <a:rPr lang="fr-FR" sz="1600" dirty="0" smtClean="0">
                <a:solidFill>
                  <a:schemeClr val="tx1"/>
                </a:solidFill>
              </a:rPr>
              <a:t> semestre pour </a:t>
            </a:r>
            <a:r>
              <a:rPr lang="fr-FR" sz="1600" dirty="0">
                <a:solidFill>
                  <a:schemeClr val="tx1"/>
                </a:solidFill>
              </a:rPr>
              <a:t>permettre le choix des étudiants au début </a:t>
            </a:r>
            <a:r>
              <a:rPr lang="fr-FR" sz="1600" dirty="0" smtClean="0">
                <a:solidFill>
                  <a:schemeClr val="tx1"/>
                </a:solidFill>
              </a:rPr>
              <a:t>de la 2ème </a:t>
            </a:r>
            <a:r>
              <a:rPr lang="fr-FR" sz="1600" dirty="0">
                <a:solidFill>
                  <a:schemeClr val="tx1"/>
                </a:solidFill>
              </a:rPr>
              <a:t>année. </a:t>
            </a:r>
            <a:r>
              <a:rPr lang="fr-FR" sz="1600" dirty="0" smtClean="0">
                <a:solidFill>
                  <a:schemeClr val="tx1"/>
                </a:solidFill>
              </a:rPr>
              <a:t>Rappel des 3 mentions possibles :</a:t>
            </a:r>
          </a:p>
          <a:p>
            <a:pPr lvl="1">
              <a:buClrTx/>
              <a:buFontTx/>
              <a:buChar char="-"/>
            </a:pPr>
            <a:r>
              <a:rPr lang="fr-FR" sz="1600" kern="0" dirty="0"/>
              <a:t>pathologies chroniques stabilisées ; prévention et </a:t>
            </a:r>
            <a:r>
              <a:rPr lang="fr-FR" sz="1600" kern="0" dirty="0" err="1"/>
              <a:t>polypathologies</a:t>
            </a:r>
            <a:r>
              <a:rPr lang="fr-FR" sz="1600" kern="0" dirty="0"/>
              <a:t> courantes en soins primaires ;</a:t>
            </a:r>
          </a:p>
          <a:p>
            <a:pPr lvl="1">
              <a:buClrTx/>
              <a:buFontTx/>
              <a:buChar char="-"/>
            </a:pPr>
            <a:r>
              <a:rPr lang="fr-FR" sz="1600" kern="0" dirty="0"/>
              <a:t>oncologie et hémato-oncologie ;</a:t>
            </a:r>
          </a:p>
          <a:p>
            <a:pPr lvl="1">
              <a:buClrTx/>
              <a:buFontTx/>
              <a:buChar char="-"/>
            </a:pPr>
            <a:r>
              <a:rPr lang="fr-FR" sz="1600" kern="0" dirty="0"/>
              <a:t>maladie rénale chronique, dialyse, transplantation </a:t>
            </a:r>
            <a:r>
              <a:rPr lang="fr-FR" sz="1600" kern="0" dirty="0" smtClean="0"/>
              <a:t>rénale.</a:t>
            </a:r>
            <a:endParaRPr lang="fr-FR" sz="1600" kern="0" dirty="0"/>
          </a:p>
          <a:p>
            <a:pPr marL="0" lvl="0" indent="0">
              <a:buNone/>
            </a:pPr>
            <a:endParaRPr lang="fr-FR" sz="1000" dirty="0">
              <a:solidFill>
                <a:schemeClr val="tx1"/>
              </a:solidFill>
            </a:endParaRPr>
          </a:p>
          <a:p>
            <a:pPr>
              <a:buClr>
                <a:srgbClr val="FF665E"/>
              </a:buClr>
            </a:pPr>
            <a:r>
              <a:rPr lang="fr-FR" sz="1600" u="sng" dirty="0">
                <a:solidFill>
                  <a:schemeClr val="tx1"/>
                </a:solidFill>
              </a:rPr>
              <a:t>2ème année</a:t>
            </a:r>
            <a:r>
              <a:rPr lang="fr-FR" sz="1600" dirty="0">
                <a:solidFill>
                  <a:schemeClr val="tx1"/>
                </a:solidFill>
              </a:rPr>
              <a:t> : les </a:t>
            </a:r>
            <a:r>
              <a:rPr lang="fr-FR" sz="1600" b="1" dirty="0">
                <a:solidFill>
                  <a:schemeClr val="tx1"/>
                </a:solidFill>
              </a:rPr>
              <a:t>enseignements spécifiques à </a:t>
            </a:r>
            <a:r>
              <a:rPr lang="fr-FR" sz="1600" b="1" dirty="0" smtClean="0">
                <a:solidFill>
                  <a:schemeClr val="tx1"/>
                </a:solidFill>
              </a:rPr>
              <a:t>la mention choisie </a:t>
            </a:r>
            <a:r>
              <a:rPr lang="fr-FR" sz="1600" dirty="0">
                <a:solidFill>
                  <a:schemeClr val="tx1"/>
                </a:solidFill>
              </a:rPr>
              <a:t>sont majoritaires (</a:t>
            </a:r>
            <a:r>
              <a:rPr lang="fr-FR" sz="1600" dirty="0" smtClean="0">
                <a:solidFill>
                  <a:schemeClr val="tx1"/>
                </a:solidFill>
              </a:rPr>
              <a:t>24 </a:t>
            </a:r>
            <a:r>
              <a:rPr lang="fr-FR" sz="1600" dirty="0">
                <a:solidFill>
                  <a:schemeClr val="tx1"/>
                </a:solidFill>
              </a:rPr>
              <a:t>ECTS)  </a:t>
            </a:r>
            <a:r>
              <a:rPr lang="fr-FR" sz="1600" dirty="0" smtClean="0">
                <a:solidFill>
                  <a:schemeClr val="tx1"/>
                </a:solidFill>
              </a:rPr>
              <a:t>+ </a:t>
            </a:r>
            <a:r>
              <a:rPr lang="fr-FR" sz="1600" b="1" dirty="0" smtClean="0">
                <a:solidFill>
                  <a:schemeClr val="tx1"/>
                </a:solidFill>
              </a:rPr>
              <a:t>stage </a:t>
            </a:r>
            <a:r>
              <a:rPr lang="fr-FR" sz="1600" b="1" dirty="0">
                <a:solidFill>
                  <a:schemeClr val="tx1"/>
                </a:solidFill>
              </a:rPr>
              <a:t>de 4 mois </a:t>
            </a:r>
            <a:r>
              <a:rPr lang="fr-FR" sz="1600" dirty="0">
                <a:solidFill>
                  <a:schemeClr val="tx1"/>
                </a:solidFill>
              </a:rPr>
              <a:t>(24 </a:t>
            </a:r>
            <a:r>
              <a:rPr lang="fr-FR" sz="1600" dirty="0" smtClean="0">
                <a:solidFill>
                  <a:schemeClr val="tx1"/>
                </a:solidFill>
              </a:rPr>
              <a:t>ECTS) au 4</a:t>
            </a:r>
            <a:r>
              <a:rPr lang="fr-FR" sz="1600" baseline="30000" dirty="0" smtClean="0">
                <a:solidFill>
                  <a:schemeClr val="tx1"/>
                </a:solidFill>
              </a:rPr>
              <a:t>ème</a:t>
            </a:r>
            <a:r>
              <a:rPr lang="fr-FR" sz="1600" dirty="0" smtClean="0">
                <a:solidFill>
                  <a:schemeClr val="tx1"/>
                </a:solidFill>
              </a:rPr>
              <a:t> semestre,</a:t>
            </a:r>
            <a:endParaRPr lang="fr-F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   + </a:t>
            </a:r>
            <a:r>
              <a:rPr lang="fr-FR" sz="1600" b="1" dirty="0" smtClean="0">
                <a:solidFill>
                  <a:schemeClr val="tx1"/>
                </a:solidFill>
              </a:rPr>
              <a:t>mémoire </a:t>
            </a:r>
            <a:r>
              <a:rPr lang="fr-FR" sz="1600" b="1" dirty="0">
                <a:solidFill>
                  <a:schemeClr val="tx1"/>
                </a:solidFill>
              </a:rPr>
              <a:t>axé sur </a:t>
            </a:r>
            <a:r>
              <a:rPr lang="fr-FR" sz="1600" b="1" dirty="0" smtClean="0">
                <a:solidFill>
                  <a:schemeClr val="tx1"/>
                </a:solidFill>
              </a:rPr>
              <a:t>la mention </a:t>
            </a:r>
            <a:r>
              <a:rPr lang="fr-FR" sz="1600" b="1" dirty="0">
                <a:solidFill>
                  <a:schemeClr val="tx1"/>
                </a:solidFill>
              </a:rPr>
              <a:t>choisie </a:t>
            </a:r>
            <a:r>
              <a:rPr lang="fr-FR" sz="1600" dirty="0">
                <a:solidFill>
                  <a:schemeClr val="tx1"/>
                </a:solidFill>
              </a:rPr>
              <a:t>(6 ECTS).</a:t>
            </a:r>
          </a:p>
          <a:p>
            <a:pPr marL="0" indent="0">
              <a:buNone/>
            </a:pPr>
            <a:endParaRPr lang="fr-F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tx1"/>
                </a:solidFill>
              </a:rPr>
              <a:t>UE </a:t>
            </a:r>
            <a:r>
              <a:rPr lang="fr-FR" sz="1600" dirty="0">
                <a:solidFill>
                  <a:schemeClr val="tx1"/>
                </a:solidFill>
              </a:rPr>
              <a:t>recherche en 1ère </a:t>
            </a:r>
            <a:r>
              <a:rPr lang="fr-FR" sz="1600" dirty="0" smtClean="0">
                <a:solidFill>
                  <a:schemeClr val="tx1"/>
                </a:solidFill>
              </a:rPr>
              <a:t>année (6 ECTS) et </a:t>
            </a:r>
            <a:r>
              <a:rPr lang="fr-FR" sz="1600" dirty="0">
                <a:solidFill>
                  <a:schemeClr val="tx1"/>
                </a:solidFill>
              </a:rPr>
              <a:t>en 2ème </a:t>
            </a:r>
            <a:r>
              <a:rPr lang="fr-FR" sz="1600" dirty="0" smtClean="0">
                <a:solidFill>
                  <a:schemeClr val="tx1"/>
                </a:solidFill>
              </a:rPr>
              <a:t>année (3ECTS)</a:t>
            </a:r>
            <a:endParaRPr lang="fr-FR" sz="1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endParaRPr lang="fr-FR" sz="160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9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999184" y="6356350"/>
            <a:ext cx="1312169" cy="365125"/>
          </a:xfrm>
        </p:spPr>
        <p:txBody>
          <a:bodyPr/>
          <a:lstStyle/>
          <a:p>
            <a:fld id="{9607F49D-1120-E845-AFFF-B94735BC1831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7" name="Espace réservé du texte 5"/>
          <p:cNvSpPr txBox="1">
            <a:spLocks/>
          </p:cNvSpPr>
          <p:nvPr/>
        </p:nvSpPr>
        <p:spPr>
          <a:xfrm>
            <a:off x="661481" y="1538488"/>
            <a:ext cx="7881937" cy="45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 sz="2000" kern="1200">
                <a:solidFill>
                  <a:srgbClr val="FF665E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"/>
              <a:buChar char="–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 Italic"/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6666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II – L’accréditation des établissements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II-1 Le dispositif d’accréditation</a:t>
            </a:r>
          </a:p>
          <a:p>
            <a:r>
              <a:rPr lang="fr-FR" dirty="0" smtClean="0"/>
              <a:t>II-2 Etat des lieux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fld id="{5EBFF5DD-ECC6-604E-8430-34FEC3D75AB2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839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>
                <a:solidFill>
                  <a:srgbClr val="FF665E"/>
                </a:solidFill>
              </a:rPr>
              <a:t>DGESIP A1-4, j-C PAUL</a:t>
            </a:r>
            <a:r>
              <a:rPr lang="fr-FR" dirty="0">
                <a:solidFill>
                  <a:srgbClr val="00919D"/>
                </a:solidFill>
              </a:rPr>
              <a:t/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Réunion des Référents professions paramédicales ARS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603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FF665E"/>
                </a:solidFill>
              </a:rPr>
              <a:t>II-1 Le dispositif d’accréditation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8967" y="6137476"/>
            <a:ext cx="5178217" cy="676894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>
                <a:solidFill>
                  <a:srgbClr val="FF665E"/>
                </a:solidFill>
              </a:rPr>
              <a:t>DGESIP A1-4, j-C PAUL</a:t>
            </a:r>
            <a:r>
              <a:rPr lang="fr-FR" dirty="0">
                <a:solidFill>
                  <a:srgbClr val="00919D"/>
                </a:solidFill>
              </a:rPr>
              <a:t/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Réunion des Référents professions paramédicales ARS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01981" y="1347867"/>
            <a:ext cx="8025319" cy="4222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u="sng" dirty="0">
                <a:solidFill>
                  <a:schemeClr val="tx1"/>
                </a:solidFill>
              </a:rPr>
              <a:t>Objectif</a:t>
            </a:r>
            <a:r>
              <a:rPr lang="fr-FR" sz="1600" dirty="0">
                <a:solidFill>
                  <a:schemeClr val="tx1"/>
                </a:solidFill>
              </a:rPr>
              <a:t> : ouverture de formations à la </a:t>
            </a:r>
            <a:r>
              <a:rPr lang="fr-FR" sz="1600" b="1" dirty="0">
                <a:solidFill>
                  <a:schemeClr val="tx1"/>
                </a:solidFill>
              </a:rPr>
              <a:t>rentrée universitaire 2018-2019</a:t>
            </a:r>
          </a:p>
          <a:p>
            <a:pPr marL="0" indent="0">
              <a:buNone/>
            </a:pPr>
            <a:endParaRPr lang="fr-FR" sz="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600" dirty="0">
                <a:solidFill>
                  <a:schemeClr val="tx1"/>
                </a:solidFill>
              </a:rPr>
              <a:t>Le calendrier plus que contraint oblige à une procédure d’accréditation accélérée.</a:t>
            </a:r>
          </a:p>
          <a:p>
            <a:pPr marL="0" indent="0">
              <a:buNone/>
            </a:pPr>
            <a:endParaRPr lang="fr-FR" sz="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600" dirty="0">
                <a:solidFill>
                  <a:schemeClr val="tx1"/>
                </a:solidFill>
              </a:rPr>
              <a:t>Universités intéressées sont invitées à envoyer un dossier d’accréditation pour le 5 juillet 2018. Les arrêtés accréditant les universités dont le dossier aura été évalué favorablement seront présentés à un CNESER de septembre 2018.</a:t>
            </a:r>
          </a:p>
          <a:p>
            <a:pPr marL="0" indent="0">
              <a:buNone/>
            </a:pPr>
            <a:endParaRPr lang="fr-FR" sz="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600" dirty="0">
                <a:solidFill>
                  <a:schemeClr val="tx1"/>
                </a:solidFill>
              </a:rPr>
              <a:t>L’arrêté d’accréditation mentionnera les mentions pour lesquelles l’établissement pourra délivrer le diplôme d’Etat d’infirmier en pratique avancée.</a:t>
            </a:r>
          </a:p>
          <a:p>
            <a:pPr marL="0" indent="0">
              <a:buNone/>
            </a:pPr>
            <a:endParaRPr lang="fr-FR" sz="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600" dirty="0">
                <a:solidFill>
                  <a:schemeClr val="tx1"/>
                </a:solidFill>
              </a:rPr>
              <a:t>Principaux éléments du dossier d’accréditation :</a:t>
            </a:r>
          </a:p>
          <a:p>
            <a:pPr>
              <a:buClr>
                <a:srgbClr val="FF665E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Structure de l’université assurant la formation </a:t>
            </a:r>
          </a:p>
          <a:p>
            <a:pPr>
              <a:buClr>
                <a:srgbClr val="FF665E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Le projet pédagogique</a:t>
            </a:r>
          </a:p>
          <a:p>
            <a:pPr>
              <a:buClr>
                <a:srgbClr val="FF665E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Nombre de candidats accueillis </a:t>
            </a:r>
          </a:p>
          <a:p>
            <a:pPr>
              <a:buClr>
                <a:srgbClr val="FF665E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Moyens affectés à la formation (financiers, humains, locaux)</a:t>
            </a:r>
          </a:p>
          <a:p>
            <a:pPr>
              <a:buClr>
                <a:srgbClr val="FF665E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Responsable de la formation et équipe enseignante </a:t>
            </a:r>
          </a:p>
          <a:p>
            <a:pPr>
              <a:buClr>
                <a:srgbClr val="FF665E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Organisation des enseignements </a:t>
            </a:r>
          </a:p>
          <a:p>
            <a:pPr>
              <a:buClr>
                <a:srgbClr val="FF665E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1"/>
                </a:solidFill>
              </a:rPr>
              <a:t>Avis des instances universitaires (CFVU, CA)</a:t>
            </a:r>
            <a:endParaRPr lang="fr-FR" sz="800" u="sng" dirty="0" smtClean="0"/>
          </a:p>
          <a:p>
            <a:pPr marL="457200" lvl="1" indent="0">
              <a:buNone/>
            </a:pPr>
            <a:r>
              <a:rPr lang="fr-FR" sz="1400" u="sng" dirty="0" smtClean="0"/>
              <a:t> </a:t>
            </a:r>
          </a:p>
          <a:p>
            <a:pPr lvl="1"/>
            <a:endParaRPr lang="fr-FR" sz="1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fr-FR" sz="160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999184" y="6356350"/>
            <a:ext cx="1312169" cy="365125"/>
          </a:xfrm>
        </p:spPr>
        <p:txBody>
          <a:bodyPr/>
          <a:lstStyle/>
          <a:p>
            <a:fld id="{9607F49D-1120-E845-AFFF-B94735BC1831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7" name="Espace réservé du texte 5"/>
          <p:cNvSpPr txBox="1">
            <a:spLocks/>
          </p:cNvSpPr>
          <p:nvPr/>
        </p:nvSpPr>
        <p:spPr>
          <a:xfrm>
            <a:off x="661481" y="1538488"/>
            <a:ext cx="7881937" cy="45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 sz="2000" kern="1200">
                <a:solidFill>
                  <a:srgbClr val="FF665E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"/>
              <a:buChar char="–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 Italic"/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12159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FF665E"/>
                </a:solidFill>
              </a:rPr>
              <a:t>II-2 Etat des lieux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8967" y="6137476"/>
            <a:ext cx="5178217" cy="676894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>
                <a:solidFill>
                  <a:srgbClr val="FF665E"/>
                </a:solidFill>
              </a:rPr>
              <a:t>DGESIP A1-4, j-C PAUL</a:t>
            </a:r>
            <a:r>
              <a:rPr lang="fr-FR" dirty="0">
                <a:solidFill>
                  <a:srgbClr val="00919D"/>
                </a:solidFill>
              </a:rPr>
              <a:t/>
            </a:r>
            <a:br>
              <a:rPr lang="fr-FR" dirty="0">
                <a:solidFill>
                  <a:srgbClr val="00919D"/>
                </a:solidFill>
              </a:rPr>
            </a:b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</a:rPr>
              <a:t>Réunion des Référents professions paramédicales ARS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01981" y="1347867"/>
            <a:ext cx="8025319" cy="4222840"/>
          </a:xfrm>
        </p:spPr>
        <p:txBody>
          <a:bodyPr>
            <a:noAutofit/>
          </a:bodyPr>
          <a:lstStyle/>
          <a:p>
            <a:r>
              <a:rPr lang="fr-FR" sz="1600" dirty="0" smtClean="0">
                <a:solidFill>
                  <a:schemeClr val="tx1"/>
                </a:solidFill>
              </a:rPr>
              <a:t>5 juin 2018, envoi aux universités des projets de textes et de la trame du dossier d’accréditation</a:t>
            </a:r>
            <a:endParaRPr lang="fr-FR" sz="1600" u="sng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Universités contactées qui vont déposer une demande d’accréditation :</a:t>
            </a:r>
          </a:p>
          <a:p>
            <a:pPr lvl="1"/>
            <a:r>
              <a:rPr lang="fr-FR" sz="1400" dirty="0" smtClean="0"/>
              <a:t>Aix-Marseille université </a:t>
            </a:r>
          </a:p>
          <a:p>
            <a:pPr lvl="1"/>
            <a:r>
              <a:rPr lang="fr-FR" sz="1400" dirty="0"/>
              <a:t>u</a:t>
            </a:r>
            <a:r>
              <a:rPr lang="fr-FR" sz="1400" dirty="0" smtClean="0"/>
              <a:t>niversité d’Angers </a:t>
            </a:r>
          </a:p>
          <a:p>
            <a:pPr lvl="1"/>
            <a:r>
              <a:rPr lang="fr-FR" sz="1400" dirty="0" smtClean="0"/>
              <a:t>université de Besançon- Franche Comté</a:t>
            </a:r>
            <a:r>
              <a:rPr lang="fr-FR" sz="1400" b="1" dirty="0"/>
              <a:t> </a:t>
            </a:r>
            <a:endParaRPr lang="fr-FR" sz="1400" dirty="0"/>
          </a:p>
          <a:p>
            <a:pPr lvl="1"/>
            <a:r>
              <a:rPr lang="fr-FR" sz="1400" dirty="0"/>
              <a:t>u</a:t>
            </a:r>
            <a:r>
              <a:rPr lang="fr-FR" sz="1400" dirty="0" smtClean="0"/>
              <a:t>niversité </a:t>
            </a:r>
            <a:r>
              <a:rPr lang="fr-FR" sz="1400" dirty="0"/>
              <a:t>de </a:t>
            </a:r>
            <a:r>
              <a:rPr lang="fr-FR" sz="1400" dirty="0" smtClean="0"/>
              <a:t>Caen</a:t>
            </a:r>
            <a:r>
              <a:rPr lang="fr-FR" sz="1400" b="1" dirty="0"/>
              <a:t> </a:t>
            </a:r>
            <a:endParaRPr lang="fr-FR" sz="1400" dirty="0"/>
          </a:p>
          <a:p>
            <a:pPr lvl="1"/>
            <a:r>
              <a:rPr lang="fr-FR" sz="1400" dirty="0"/>
              <a:t>u</a:t>
            </a:r>
            <a:r>
              <a:rPr lang="fr-FR" sz="1400" dirty="0" smtClean="0"/>
              <a:t>niversité </a:t>
            </a:r>
            <a:r>
              <a:rPr lang="fr-FR" sz="1400" dirty="0"/>
              <a:t>Paris </a:t>
            </a:r>
            <a:r>
              <a:rPr lang="fr-FR" sz="1400" dirty="0" smtClean="0"/>
              <a:t>-V Descartes</a:t>
            </a:r>
            <a:r>
              <a:rPr lang="fr-FR" sz="1400" b="1" dirty="0"/>
              <a:t> </a:t>
            </a:r>
            <a:endParaRPr lang="fr-FR" sz="1400" dirty="0"/>
          </a:p>
          <a:p>
            <a:pPr lvl="1"/>
            <a:r>
              <a:rPr lang="fr-FR" sz="1400" dirty="0"/>
              <a:t>u</a:t>
            </a:r>
            <a:r>
              <a:rPr lang="fr-FR" sz="1400" dirty="0" smtClean="0"/>
              <a:t>niversité </a:t>
            </a:r>
            <a:r>
              <a:rPr lang="fr-FR" sz="1400" dirty="0"/>
              <a:t>Paris </a:t>
            </a:r>
            <a:r>
              <a:rPr lang="fr-FR" sz="1400" dirty="0" smtClean="0"/>
              <a:t>-VII Diderot</a:t>
            </a:r>
            <a:r>
              <a:rPr lang="fr-FR" sz="1400" b="1" dirty="0"/>
              <a:t> </a:t>
            </a:r>
            <a:endParaRPr lang="fr-FR" sz="1400" dirty="0" smtClean="0"/>
          </a:p>
          <a:p>
            <a:pPr lvl="1"/>
            <a:r>
              <a:rPr lang="fr-FR" sz="1400" dirty="0" smtClean="0"/>
              <a:t>Sorbonne université</a:t>
            </a:r>
            <a:endParaRPr lang="fr-FR" sz="1400" dirty="0"/>
          </a:p>
          <a:p>
            <a:pPr lvl="1"/>
            <a:r>
              <a:rPr lang="fr-FR" sz="1400" dirty="0"/>
              <a:t>u</a:t>
            </a:r>
            <a:r>
              <a:rPr lang="fr-FR" sz="1400" dirty="0" smtClean="0"/>
              <a:t>niversité </a:t>
            </a:r>
            <a:r>
              <a:rPr lang="fr-FR" sz="1400" dirty="0"/>
              <a:t>de </a:t>
            </a:r>
            <a:r>
              <a:rPr lang="fr-FR" sz="1400" dirty="0" smtClean="0"/>
              <a:t>Rouen</a:t>
            </a:r>
            <a:r>
              <a:rPr lang="fr-FR" sz="1400" b="1" dirty="0"/>
              <a:t> </a:t>
            </a:r>
            <a:endParaRPr lang="fr-FR" sz="1400" dirty="0"/>
          </a:p>
          <a:p>
            <a:pPr lvl="1"/>
            <a:r>
              <a:rPr lang="fr-FR" sz="1400" dirty="0" smtClean="0"/>
              <a:t>université </a:t>
            </a:r>
            <a:r>
              <a:rPr lang="fr-FR" sz="1400" dirty="0"/>
              <a:t>Toulouse </a:t>
            </a:r>
            <a:r>
              <a:rPr lang="fr-FR" sz="1400" dirty="0" smtClean="0"/>
              <a:t>-III Paul Sabatier</a:t>
            </a:r>
            <a:r>
              <a:rPr lang="fr-FR" sz="1400" b="1" dirty="0"/>
              <a:t> </a:t>
            </a:r>
            <a:endParaRPr lang="fr-FR" sz="1400" dirty="0"/>
          </a:p>
          <a:p>
            <a:pPr lvl="1"/>
            <a:r>
              <a:rPr lang="fr-FR" sz="1400" dirty="0"/>
              <a:t>u</a:t>
            </a:r>
            <a:r>
              <a:rPr lang="fr-FR" sz="1400" dirty="0" smtClean="0"/>
              <a:t>niversité </a:t>
            </a:r>
            <a:r>
              <a:rPr lang="fr-FR" sz="1400" dirty="0"/>
              <a:t>de </a:t>
            </a:r>
            <a:r>
              <a:rPr lang="fr-FR" sz="1400" dirty="0" smtClean="0"/>
              <a:t>Nantes</a:t>
            </a:r>
            <a:r>
              <a:rPr lang="fr-FR" sz="1400" b="1" dirty="0"/>
              <a:t> </a:t>
            </a:r>
            <a:endParaRPr lang="fr-FR" sz="1400" dirty="0"/>
          </a:p>
          <a:p>
            <a:pPr lvl="1"/>
            <a:r>
              <a:rPr lang="fr-FR" sz="1400" dirty="0"/>
              <a:t>u</a:t>
            </a:r>
            <a:r>
              <a:rPr lang="fr-FR" sz="1400" dirty="0" smtClean="0"/>
              <a:t>niversité </a:t>
            </a:r>
            <a:r>
              <a:rPr lang="fr-FR" sz="1400" dirty="0"/>
              <a:t>de Saint </a:t>
            </a:r>
            <a:r>
              <a:rPr lang="fr-FR" sz="1400" dirty="0" smtClean="0"/>
              <a:t>Etienne</a:t>
            </a:r>
            <a:r>
              <a:rPr lang="fr-FR" sz="1400" b="1" dirty="0"/>
              <a:t> </a:t>
            </a:r>
            <a:endParaRPr lang="fr-FR" sz="1400" dirty="0"/>
          </a:p>
          <a:p>
            <a:pPr lvl="1"/>
            <a:r>
              <a:rPr lang="fr-FR" sz="1400" dirty="0"/>
              <a:t>université Paris-XII UPEC</a:t>
            </a:r>
          </a:p>
          <a:p>
            <a:pPr lvl="1"/>
            <a:r>
              <a:rPr lang="fr-FR" sz="1400" dirty="0" smtClean="0"/>
              <a:t>université Versailles Saint Quentin en Yvelines</a:t>
            </a:r>
          </a:p>
          <a:p>
            <a:pPr lvl="1"/>
            <a:endParaRPr lang="fr-FR" sz="1400" dirty="0"/>
          </a:p>
          <a:p>
            <a:pPr lvl="1"/>
            <a:r>
              <a:rPr lang="fr-FR" sz="1400" dirty="0" smtClean="0"/>
              <a:t>Université Rennes -I n’ouvrira qu’à la rentrée suivante</a:t>
            </a:r>
          </a:p>
          <a:p>
            <a:pPr marL="457200" lvl="1" indent="0">
              <a:buNone/>
            </a:pPr>
            <a:endParaRPr lang="fr-FR" sz="800" u="sng" dirty="0" smtClean="0"/>
          </a:p>
          <a:p>
            <a:pPr marL="457200" lvl="1" indent="0">
              <a:buNone/>
            </a:pPr>
            <a:r>
              <a:rPr lang="fr-FR" sz="1400" u="sng" dirty="0" smtClean="0"/>
              <a:t> </a:t>
            </a:r>
          </a:p>
          <a:p>
            <a:pPr lvl="1"/>
            <a:endParaRPr lang="fr-FR" sz="1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fr-FR" sz="160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9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999184" y="6356350"/>
            <a:ext cx="1312169" cy="365125"/>
          </a:xfrm>
        </p:spPr>
        <p:txBody>
          <a:bodyPr/>
          <a:lstStyle/>
          <a:p>
            <a:fld id="{9607F49D-1120-E845-AFFF-B94735BC1831}" type="datetime1">
              <a:rPr lang="fr-FR" smtClean="0"/>
              <a:pPr/>
              <a:t>10/09/2018</a:t>
            </a:fld>
            <a:endParaRPr lang="fr-FR" dirty="0"/>
          </a:p>
        </p:txBody>
      </p:sp>
      <p:sp>
        <p:nvSpPr>
          <p:cNvPr id="7" name="Espace réservé du texte 5"/>
          <p:cNvSpPr txBox="1">
            <a:spLocks/>
          </p:cNvSpPr>
          <p:nvPr/>
        </p:nvSpPr>
        <p:spPr>
          <a:xfrm>
            <a:off x="661481" y="1538488"/>
            <a:ext cx="7881937" cy="45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 sz="2000" kern="1200">
                <a:solidFill>
                  <a:srgbClr val="FF665E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"/>
              <a:buChar char="–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 Italic"/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4538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Description0 xmlns="4FA5A1E3-5668-4825-AD2C-5CFDA6C7F01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04BD6E41DA0753479ABC30D8F6961727" ma:contentTypeVersion="3" ma:contentTypeDescription="Crée un document." ma:contentTypeScope="" ma:versionID="f289305d970393a69ae454e04512a6cd">
  <xsd:schema xmlns:xsd="http://www.w3.org/2001/XMLSchema" xmlns:xs="http://www.w3.org/2001/XMLSchema" xmlns:p="http://schemas.microsoft.com/office/2006/metadata/properties" xmlns:ns2="4FA5A1E3-5668-4825-AD2C-5CFDA6C7F017" xmlns:ns3="http://schemas.microsoft.com/sharepoint/v4" targetNamespace="http://schemas.microsoft.com/office/2006/metadata/properties" ma:root="true" ma:fieldsID="ead25a4efef900b566b58c9a78ef7aed" ns2:_="" ns3:_="">
    <xsd:import namespace="4FA5A1E3-5668-4825-AD2C-5CFDA6C7F01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5A1E3-5668-4825-AD2C-5CFDA6C7F017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C2A5D8-881F-4BAB-8999-BA49EB169716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sharepoint/v4"/>
    <ds:schemaRef ds:uri="4FA5A1E3-5668-4825-AD2C-5CFDA6C7F017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7CC62CC-9F9B-4E08-9EFF-2F064125B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A5A1E3-5668-4825-AD2C-5CFDA6C7F017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89DC55-A412-4C5A-948E-158D5FA2B9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384</Words>
  <Application>Microsoft Office PowerPoint</Application>
  <PresentationFormat>Affichage à l'écran (4:3)</PresentationFormat>
  <Paragraphs>127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pages de contenus</vt:lpstr>
      <vt:lpstr>page de presentation et de partie</vt:lpstr>
      <vt:lpstr>page de sous-partie</vt:lpstr>
      <vt:lpstr>Infirmier en pratique avancée : la formation </vt:lpstr>
      <vt:lpstr>I - Le dispositif de la formation</vt:lpstr>
      <vt:lpstr>I-1 Dispositif réglementaire</vt:lpstr>
      <vt:lpstr>I-1 Dispositif réglementaire (suite)</vt:lpstr>
      <vt:lpstr>II-2 Le contenu de la formation</vt:lpstr>
      <vt:lpstr>II – L’accréditation des établissements</vt:lpstr>
      <vt:lpstr>II-1 Le dispositif d’accréditation</vt:lpstr>
      <vt:lpstr>II-2 Etat des lieux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jothenard</cp:lastModifiedBy>
  <cp:revision>141</cp:revision>
  <cp:lastPrinted>2015-02-04T16:19:06Z</cp:lastPrinted>
  <dcterms:created xsi:type="dcterms:W3CDTF">2015-02-04T10:43:31Z</dcterms:created>
  <dcterms:modified xsi:type="dcterms:W3CDTF">2018-09-10T15:49:19Z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0x010100873AB55E0CC5DA459F57F5A42893F46A005A087D358B12CA4E82A8A8BA9B8A8CF200D3544DBFAD4F664AA25DF68E6D1F0A9E00689F2856DFEDCE40890FDCED81A7DFC90004BD6E41DA0753479ABC30D8F6961727</vt:lpwstr>
  </property>
</Properties>
</file>